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58" r:id="rId5"/>
    <p:sldId id="259" r:id="rId6"/>
    <p:sldId id="260" r:id="rId7"/>
    <p:sldId id="261" r:id="rId8"/>
    <p:sldId id="262" r:id="rId9"/>
    <p:sldId id="263" r:id="rId10"/>
    <p:sldId id="264" r:id="rId11"/>
    <p:sldId id="265" r:id="rId12"/>
    <p:sldId id="267" r:id="rId13"/>
    <p:sldId id="268" r:id="rId14"/>
    <p:sldId id="273" r:id="rId15"/>
    <p:sldId id="274" r:id="rId16"/>
    <p:sldId id="275" r:id="rId17"/>
    <p:sldId id="277" r:id="rId18"/>
    <p:sldId id="271" r:id="rId19"/>
    <p:sldId id="270" r:id="rId20"/>
    <p:sldId id="278" r:id="rId21"/>
    <p:sldId id="279" r:id="rId22"/>
    <p:sldId id="280" r:id="rId23"/>
    <p:sldId id="281" r:id="rId24"/>
    <p:sldId id="28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3A1E9-A2CB-4A22-98D2-5D85C40A43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A71F6910-8FC2-4860-9A7E-94DEBFA97C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90CF03C-399A-49C1-9E67-5783C73109E8}"/>
              </a:ext>
            </a:extLst>
          </p:cNvPr>
          <p:cNvSpPr>
            <a:spLocks noGrp="1"/>
          </p:cNvSpPr>
          <p:nvPr>
            <p:ph type="dt" sz="half" idx="10"/>
          </p:nvPr>
        </p:nvSpPr>
        <p:spPr/>
        <p:txBody>
          <a:bodyPr/>
          <a:lstStyle/>
          <a:p>
            <a:fld id="{56D2DB34-88D5-41AD-A504-43E21E7DD367}" type="datetimeFigureOut">
              <a:rPr lang="en-IN" smtClean="0"/>
              <a:t>29-09-2020</a:t>
            </a:fld>
            <a:endParaRPr lang="en-IN"/>
          </a:p>
        </p:txBody>
      </p:sp>
      <p:sp>
        <p:nvSpPr>
          <p:cNvPr id="5" name="Footer Placeholder 4">
            <a:extLst>
              <a:ext uri="{FF2B5EF4-FFF2-40B4-BE49-F238E27FC236}">
                <a16:creationId xmlns:a16="http://schemas.microsoft.com/office/drawing/2014/main" id="{5E8CC140-AF9C-40BD-A1DB-7787DA50D54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D749123-0CE4-4550-BD57-9369829D6266}"/>
              </a:ext>
            </a:extLst>
          </p:cNvPr>
          <p:cNvSpPr>
            <a:spLocks noGrp="1"/>
          </p:cNvSpPr>
          <p:nvPr>
            <p:ph type="sldNum" sz="quarter" idx="12"/>
          </p:nvPr>
        </p:nvSpPr>
        <p:spPr/>
        <p:txBody>
          <a:bodyPr/>
          <a:lstStyle/>
          <a:p>
            <a:fld id="{C67E9CB7-AA67-484F-81AF-DEB2150D4B07}" type="slidenum">
              <a:rPr lang="en-IN" smtClean="0"/>
              <a:t>‹#›</a:t>
            </a:fld>
            <a:endParaRPr lang="en-IN"/>
          </a:p>
        </p:txBody>
      </p:sp>
    </p:spTree>
    <p:extLst>
      <p:ext uri="{BB962C8B-B14F-4D97-AF65-F5344CB8AC3E}">
        <p14:creationId xmlns:p14="http://schemas.microsoft.com/office/powerpoint/2010/main" val="214785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1A979-2517-4B83-AA1E-5DD82E0345E6}"/>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F5A7F65-C209-493D-A2AE-CA1B569F57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80B7E6D-E449-4D16-937C-4946C2D32A81}"/>
              </a:ext>
            </a:extLst>
          </p:cNvPr>
          <p:cNvSpPr>
            <a:spLocks noGrp="1"/>
          </p:cNvSpPr>
          <p:nvPr>
            <p:ph type="dt" sz="half" idx="10"/>
          </p:nvPr>
        </p:nvSpPr>
        <p:spPr/>
        <p:txBody>
          <a:bodyPr/>
          <a:lstStyle/>
          <a:p>
            <a:fld id="{56D2DB34-88D5-41AD-A504-43E21E7DD367}" type="datetimeFigureOut">
              <a:rPr lang="en-IN" smtClean="0"/>
              <a:t>29-09-2020</a:t>
            </a:fld>
            <a:endParaRPr lang="en-IN"/>
          </a:p>
        </p:txBody>
      </p:sp>
      <p:sp>
        <p:nvSpPr>
          <p:cNvPr id="5" name="Footer Placeholder 4">
            <a:extLst>
              <a:ext uri="{FF2B5EF4-FFF2-40B4-BE49-F238E27FC236}">
                <a16:creationId xmlns:a16="http://schemas.microsoft.com/office/drawing/2014/main" id="{A0990A03-B119-447C-8D65-E826042F777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395050E-6D8F-4F1C-9605-CAD257CC4D30}"/>
              </a:ext>
            </a:extLst>
          </p:cNvPr>
          <p:cNvSpPr>
            <a:spLocks noGrp="1"/>
          </p:cNvSpPr>
          <p:nvPr>
            <p:ph type="sldNum" sz="quarter" idx="12"/>
          </p:nvPr>
        </p:nvSpPr>
        <p:spPr/>
        <p:txBody>
          <a:bodyPr/>
          <a:lstStyle/>
          <a:p>
            <a:fld id="{C67E9CB7-AA67-484F-81AF-DEB2150D4B07}" type="slidenum">
              <a:rPr lang="en-IN" smtClean="0"/>
              <a:t>‹#›</a:t>
            </a:fld>
            <a:endParaRPr lang="en-IN"/>
          </a:p>
        </p:txBody>
      </p:sp>
    </p:spTree>
    <p:extLst>
      <p:ext uri="{BB962C8B-B14F-4D97-AF65-F5344CB8AC3E}">
        <p14:creationId xmlns:p14="http://schemas.microsoft.com/office/powerpoint/2010/main" val="2850477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B348DF-ADBA-4145-8C3D-78491F0BFA2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13462B1-97EF-45CB-A06F-D6CFA1219C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34E369D-BCA3-4AA9-AA20-62F1EEFAA8B9}"/>
              </a:ext>
            </a:extLst>
          </p:cNvPr>
          <p:cNvSpPr>
            <a:spLocks noGrp="1"/>
          </p:cNvSpPr>
          <p:nvPr>
            <p:ph type="dt" sz="half" idx="10"/>
          </p:nvPr>
        </p:nvSpPr>
        <p:spPr/>
        <p:txBody>
          <a:bodyPr/>
          <a:lstStyle/>
          <a:p>
            <a:fld id="{56D2DB34-88D5-41AD-A504-43E21E7DD367}" type="datetimeFigureOut">
              <a:rPr lang="en-IN" smtClean="0"/>
              <a:t>29-09-2020</a:t>
            </a:fld>
            <a:endParaRPr lang="en-IN"/>
          </a:p>
        </p:txBody>
      </p:sp>
      <p:sp>
        <p:nvSpPr>
          <p:cNvPr id="5" name="Footer Placeholder 4">
            <a:extLst>
              <a:ext uri="{FF2B5EF4-FFF2-40B4-BE49-F238E27FC236}">
                <a16:creationId xmlns:a16="http://schemas.microsoft.com/office/drawing/2014/main" id="{BDFD711D-53E7-44D1-9502-FE8952E00FA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8C70725-5DF3-4297-BF7F-D67F1C667F38}"/>
              </a:ext>
            </a:extLst>
          </p:cNvPr>
          <p:cNvSpPr>
            <a:spLocks noGrp="1"/>
          </p:cNvSpPr>
          <p:nvPr>
            <p:ph type="sldNum" sz="quarter" idx="12"/>
          </p:nvPr>
        </p:nvSpPr>
        <p:spPr/>
        <p:txBody>
          <a:bodyPr/>
          <a:lstStyle/>
          <a:p>
            <a:fld id="{C67E9CB7-AA67-484F-81AF-DEB2150D4B07}" type="slidenum">
              <a:rPr lang="en-IN" smtClean="0"/>
              <a:t>‹#›</a:t>
            </a:fld>
            <a:endParaRPr lang="en-IN"/>
          </a:p>
        </p:txBody>
      </p:sp>
    </p:spTree>
    <p:extLst>
      <p:ext uri="{BB962C8B-B14F-4D97-AF65-F5344CB8AC3E}">
        <p14:creationId xmlns:p14="http://schemas.microsoft.com/office/powerpoint/2010/main" val="2579457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75311-C9F5-4B4B-89FE-E2B66C1B372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AFEF839-4186-4DF8-9B82-D9A804957C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2258AA-7CA8-4C04-A5DC-7EDE4057E4D1}"/>
              </a:ext>
            </a:extLst>
          </p:cNvPr>
          <p:cNvSpPr>
            <a:spLocks noGrp="1"/>
          </p:cNvSpPr>
          <p:nvPr>
            <p:ph type="dt" sz="half" idx="10"/>
          </p:nvPr>
        </p:nvSpPr>
        <p:spPr/>
        <p:txBody>
          <a:bodyPr/>
          <a:lstStyle/>
          <a:p>
            <a:fld id="{56D2DB34-88D5-41AD-A504-43E21E7DD367}" type="datetimeFigureOut">
              <a:rPr lang="en-IN" smtClean="0"/>
              <a:t>29-09-2020</a:t>
            </a:fld>
            <a:endParaRPr lang="en-IN"/>
          </a:p>
        </p:txBody>
      </p:sp>
      <p:sp>
        <p:nvSpPr>
          <p:cNvPr id="5" name="Footer Placeholder 4">
            <a:extLst>
              <a:ext uri="{FF2B5EF4-FFF2-40B4-BE49-F238E27FC236}">
                <a16:creationId xmlns:a16="http://schemas.microsoft.com/office/drawing/2014/main" id="{A7A91E57-DD02-4D5A-8AFA-ECD2B30CDC0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C4CD7B3-DB1A-4388-8784-B4B697C33076}"/>
              </a:ext>
            </a:extLst>
          </p:cNvPr>
          <p:cNvSpPr>
            <a:spLocks noGrp="1"/>
          </p:cNvSpPr>
          <p:nvPr>
            <p:ph type="sldNum" sz="quarter" idx="12"/>
          </p:nvPr>
        </p:nvSpPr>
        <p:spPr/>
        <p:txBody>
          <a:bodyPr/>
          <a:lstStyle/>
          <a:p>
            <a:fld id="{C67E9CB7-AA67-484F-81AF-DEB2150D4B07}" type="slidenum">
              <a:rPr lang="en-IN" smtClean="0"/>
              <a:t>‹#›</a:t>
            </a:fld>
            <a:endParaRPr lang="en-IN"/>
          </a:p>
        </p:txBody>
      </p:sp>
    </p:spTree>
    <p:extLst>
      <p:ext uri="{BB962C8B-B14F-4D97-AF65-F5344CB8AC3E}">
        <p14:creationId xmlns:p14="http://schemas.microsoft.com/office/powerpoint/2010/main" val="2866171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A2C6-F2FA-4F5F-9820-30C1D867FD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99FBE9A2-B989-4EBF-8EAE-9B5C46D215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C6EA04-73D2-4EF8-ADC3-35E30F26AFA7}"/>
              </a:ext>
            </a:extLst>
          </p:cNvPr>
          <p:cNvSpPr>
            <a:spLocks noGrp="1"/>
          </p:cNvSpPr>
          <p:nvPr>
            <p:ph type="dt" sz="half" idx="10"/>
          </p:nvPr>
        </p:nvSpPr>
        <p:spPr/>
        <p:txBody>
          <a:bodyPr/>
          <a:lstStyle/>
          <a:p>
            <a:fld id="{56D2DB34-88D5-41AD-A504-43E21E7DD367}" type="datetimeFigureOut">
              <a:rPr lang="en-IN" smtClean="0"/>
              <a:t>29-09-2020</a:t>
            </a:fld>
            <a:endParaRPr lang="en-IN"/>
          </a:p>
        </p:txBody>
      </p:sp>
      <p:sp>
        <p:nvSpPr>
          <p:cNvPr id="5" name="Footer Placeholder 4">
            <a:extLst>
              <a:ext uri="{FF2B5EF4-FFF2-40B4-BE49-F238E27FC236}">
                <a16:creationId xmlns:a16="http://schemas.microsoft.com/office/drawing/2014/main" id="{6692897E-55A3-4320-A7B9-1CFB339C195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C62889C-A36B-408F-B22B-73F9D80875A9}"/>
              </a:ext>
            </a:extLst>
          </p:cNvPr>
          <p:cNvSpPr>
            <a:spLocks noGrp="1"/>
          </p:cNvSpPr>
          <p:nvPr>
            <p:ph type="sldNum" sz="quarter" idx="12"/>
          </p:nvPr>
        </p:nvSpPr>
        <p:spPr/>
        <p:txBody>
          <a:bodyPr/>
          <a:lstStyle/>
          <a:p>
            <a:fld id="{C67E9CB7-AA67-484F-81AF-DEB2150D4B07}" type="slidenum">
              <a:rPr lang="en-IN" smtClean="0"/>
              <a:t>‹#›</a:t>
            </a:fld>
            <a:endParaRPr lang="en-IN"/>
          </a:p>
        </p:txBody>
      </p:sp>
    </p:spTree>
    <p:extLst>
      <p:ext uri="{BB962C8B-B14F-4D97-AF65-F5344CB8AC3E}">
        <p14:creationId xmlns:p14="http://schemas.microsoft.com/office/powerpoint/2010/main" val="1100913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BBA7A-FD5B-4B74-A9DD-A9A935583DC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34FF485-E4DC-45E5-A96A-B2D6645B31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01F991A-9F4E-4BFE-827A-F314657E3C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C1345826-5E5A-4EA6-882D-6D76EA795C66}"/>
              </a:ext>
            </a:extLst>
          </p:cNvPr>
          <p:cNvSpPr>
            <a:spLocks noGrp="1"/>
          </p:cNvSpPr>
          <p:nvPr>
            <p:ph type="dt" sz="half" idx="10"/>
          </p:nvPr>
        </p:nvSpPr>
        <p:spPr/>
        <p:txBody>
          <a:bodyPr/>
          <a:lstStyle/>
          <a:p>
            <a:fld id="{56D2DB34-88D5-41AD-A504-43E21E7DD367}" type="datetimeFigureOut">
              <a:rPr lang="en-IN" smtClean="0"/>
              <a:t>29-09-2020</a:t>
            </a:fld>
            <a:endParaRPr lang="en-IN"/>
          </a:p>
        </p:txBody>
      </p:sp>
      <p:sp>
        <p:nvSpPr>
          <p:cNvPr id="6" name="Footer Placeholder 5">
            <a:extLst>
              <a:ext uri="{FF2B5EF4-FFF2-40B4-BE49-F238E27FC236}">
                <a16:creationId xmlns:a16="http://schemas.microsoft.com/office/drawing/2014/main" id="{71FA3E93-45D0-4CEF-AF21-1656F05AC89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8762145-CB93-4206-B991-6D69748807AA}"/>
              </a:ext>
            </a:extLst>
          </p:cNvPr>
          <p:cNvSpPr>
            <a:spLocks noGrp="1"/>
          </p:cNvSpPr>
          <p:nvPr>
            <p:ph type="sldNum" sz="quarter" idx="12"/>
          </p:nvPr>
        </p:nvSpPr>
        <p:spPr/>
        <p:txBody>
          <a:bodyPr/>
          <a:lstStyle/>
          <a:p>
            <a:fld id="{C67E9CB7-AA67-484F-81AF-DEB2150D4B07}" type="slidenum">
              <a:rPr lang="en-IN" smtClean="0"/>
              <a:t>‹#›</a:t>
            </a:fld>
            <a:endParaRPr lang="en-IN"/>
          </a:p>
        </p:txBody>
      </p:sp>
    </p:spTree>
    <p:extLst>
      <p:ext uri="{BB962C8B-B14F-4D97-AF65-F5344CB8AC3E}">
        <p14:creationId xmlns:p14="http://schemas.microsoft.com/office/powerpoint/2010/main" val="214830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40B1A-CE0A-43B8-A461-D2C72519B9D0}"/>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EEC6664-19D1-4CAB-A16D-60855DAE8A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B92F0A-9180-4643-B035-AB6543A9A5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CEB6CCD0-AB1E-4833-9C97-E1F6989A6B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87BE9E-38F4-4AA2-A7E0-290F7C61F6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06DB38F3-7C01-4D94-AF58-154B6DDADF32}"/>
              </a:ext>
            </a:extLst>
          </p:cNvPr>
          <p:cNvSpPr>
            <a:spLocks noGrp="1"/>
          </p:cNvSpPr>
          <p:nvPr>
            <p:ph type="dt" sz="half" idx="10"/>
          </p:nvPr>
        </p:nvSpPr>
        <p:spPr/>
        <p:txBody>
          <a:bodyPr/>
          <a:lstStyle/>
          <a:p>
            <a:fld id="{56D2DB34-88D5-41AD-A504-43E21E7DD367}" type="datetimeFigureOut">
              <a:rPr lang="en-IN" smtClean="0"/>
              <a:t>29-09-2020</a:t>
            </a:fld>
            <a:endParaRPr lang="en-IN"/>
          </a:p>
        </p:txBody>
      </p:sp>
      <p:sp>
        <p:nvSpPr>
          <p:cNvPr id="8" name="Footer Placeholder 7">
            <a:extLst>
              <a:ext uri="{FF2B5EF4-FFF2-40B4-BE49-F238E27FC236}">
                <a16:creationId xmlns:a16="http://schemas.microsoft.com/office/drawing/2014/main" id="{75F409C3-3757-4EC2-91C0-6BA3AC1D94D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9131EF1C-9751-4BA8-B2CE-AD71EE4BB3A1}"/>
              </a:ext>
            </a:extLst>
          </p:cNvPr>
          <p:cNvSpPr>
            <a:spLocks noGrp="1"/>
          </p:cNvSpPr>
          <p:nvPr>
            <p:ph type="sldNum" sz="quarter" idx="12"/>
          </p:nvPr>
        </p:nvSpPr>
        <p:spPr/>
        <p:txBody>
          <a:bodyPr/>
          <a:lstStyle/>
          <a:p>
            <a:fld id="{C67E9CB7-AA67-484F-81AF-DEB2150D4B07}" type="slidenum">
              <a:rPr lang="en-IN" smtClean="0"/>
              <a:t>‹#›</a:t>
            </a:fld>
            <a:endParaRPr lang="en-IN"/>
          </a:p>
        </p:txBody>
      </p:sp>
    </p:spTree>
    <p:extLst>
      <p:ext uri="{BB962C8B-B14F-4D97-AF65-F5344CB8AC3E}">
        <p14:creationId xmlns:p14="http://schemas.microsoft.com/office/powerpoint/2010/main" val="1372068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8176E-F221-4222-B6B2-59BCEEAF1A93}"/>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348D8F88-992A-4172-B97A-41264E821976}"/>
              </a:ext>
            </a:extLst>
          </p:cNvPr>
          <p:cNvSpPr>
            <a:spLocks noGrp="1"/>
          </p:cNvSpPr>
          <p:nvPr>
            <p:ph type="dt" sz="half" idx="10"/>
          </p:nvPr>
        </p:nvSpPr>
        <p:spPr/>
        <p:txBody>
          <a:bodyPr/>
          <a:lstStyle/>
          <a:p>
            <a:fld id="{56D2DB34-88D5-41AD-A504-43E21E7DD367}" type="datetimeFigureOut">
              <a:rPr lang="en-IN" smtClean="0"/>
              <a:t>29-09-2020</a:t>
            </a:fld>
            <a:endParaRPr lang="en-IN"/>
          </a:p>
        </p:txBody>
      </p:sp>
      <p:sp>
        <p:nvSpPr>
          <p:cNvPr id="4" name="Footer Placeholder 3">
            <a:extLst>
              <a:ext uri="{FF2B5EF4-FFF2-40B4-BE49-F238E27FC236}">
                <a16:creationId xmlns:a16="http://schemas.microsoft.com/office/drawing/2014/main" id="{D7554A64-078A-492F-91F2-108C470A0132}"/>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25F42A3E-B58D-485A-8A0B-40563ECD4391}"/>
              </a:ext>
            </a:extLst>
          </p:cNvPr>
          <p:cNvSpPr>
            <a:spLocks noGrp="1"/>
          </p:cNvSpPr>
          <p:nvPr>
            <p:ph type="sldNum" sz="quarter" idx="12"/>
          </p:nvPr>
        </p:nvSpPr>
        <p:spPr/>
        <p:txBody>
          <a:bodyPr/>
          <a:lstStyle/>
          <a:p>
            <a:fld id="{C67E9CB7-AA67-484F-81AF-DEB2150D4B07}" type="slidenum">
              <a:rPr lang="en-IN" smtClean="0"/>
              <a:t>‹#›</a:t>
            </a:fld>
            <a:endParaRPr lang="en-IN"/>
          </a:p>
        </p:txBody>
      </p:sp>
    </p:spTree>
    <p:extLst>
      <p:ext uri="{BB962C8B-B14F-4D97-AF65-F5344CB8AC3E}">
        <p14:creationId xmlns:p14="http://schemas.microsoft.com/office/powerpoint/2010/main" val="2545770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55E5E9-CDC8-4379-B9EB-07DB12E888E8}"/>
              </a:ext>
            </a:extLst>
          </p:cNvPr>
          <p:cNvSpPr>
            <a:spLocks noGrp="1"/>
          </p:cNvSpPr>
          <p:nvPr>
            <p:ph type="dt" sz="half" idx="10"/>
          </p:nvPr>
        </p:nvSpPr>
        <p:spPr/>
        <p:txBody>
          <a:bodyPr/>
          <a:lstStyle/>
          <a:p>
            <a:fld id="{56D2DB34-88D5-41AD-A504-43E21E7DD367}" type="datetimeFigureOut">
              <a:rPr lang="en-IN" smtClean="0"/>
              <a:t>29-09-2020</a:t>
            </a:fld>
            <a:endParaRPr lang="en-IN"/>
          </a:p>
        </p:txBody>
      </p:sp>
      <p:sp>
        <p:nvSpPr>
          <p:cNvPr id="3" name="Footer Placeholder 2">
            <a:extLst>
              <a:ext uri="{FF2B5EF4-FFF2-40B4-BE49-F238E27FC236}">
                <a16:creationId xmlns:a16="http://schemas.microsoft.com/office/drawing/2014/main" id="{B3305901-618F-4AE5-9F59-8FD6C56DA47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C6F4DA5-08E8-48BC-90BE-4438C7D9EE63}"/>
              </a:ext>
            </a:extLst>
          </p:cNvPr>
          <p:cNvSpPr>
            <a:spLocks noGrp="1"/>
          </p:cNvSpPr>
          <p:nvPr>
            <p:ph type="sldNum" sz="quarter" idx="12"/>
          </p:nvPr>
        </p:nvSpPr>
        <p:spPr/>
        <p:txBody>
          <a:bodyPr/>
          <a:lstStyle/>
          <a:p>
            <a:fld id="{C67E9CB7-AA67-484F-81AF-DEB2150D4B07}" type="slidenum">
              <a:rPr lang="en-IN" smtClean="0"/>
              <a:t>‹#›</a:t>
            </a:fld>
            <a:endParaRPr lang="en-IN"/>
          </a:p>
        </p:txBody>
      </p:sp>
    </p:spTree>
    <p:extLst>
      <p:ext uri="{BB962C8B-B14F-4D97-AF65-F5344CB8AC3E}">
        <p14:creationId xmlns:p14="http://schemas.microsoft.com/office/powerpoint/2010/main" val="877312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532BE-75FB-4490-95EC-32145B7E08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3FE6219-8CCC-45A3-971C-8975BF3681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79D5BC2-5FCD-4B6F-B69A-278268A098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6783FC-9AEE-4578-8A45-8003ED7EB25F}"/>
              </a:ext>
            </a:extLst>
          </p:cNvPr>
          <p:cNvSpPr>
            <a:spLocks noGrp="1"/>
          </p:cNvSpPr>
          <p:nvPr>
            <p:ph type="dt" sz="half" idx="10"/>
          </p:nvPr>
        </p:nvSpPr>
        <p:spPr/>
        <p:txBody>
          <a:bodyPr/>
          <a:lstStyle/>
          <a:p>
            <a:fld id="{56D2DB34-88D5-41AD-A504-43E21E7DD367}" type="datetimeFigureOut">
              <a:rPr lang="en-IN" smtClean="0"/>
              <a:t>29-09-2020</a:t>
            </a:fld>
            <a:endParaRPr lang="en-IN"/>
          </a:p>
        </p:txBody>
      </p:sp>
      <p:sp>
        <p:nvSpPr>
          <p:cNvPr id="6" name="Footer Placeholder 5">
            <a:extLst>
              <a:ext uri="{FF2B5EF4-FFF2-40B4-BE49-F238E27FC236}">
                <a16:creationId xmlns:a16="http://schemas.microsoft.com/office/drawing/2014/main" id="{B3171458-2F49-4252-BA16-5B0CD9F5BDD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0049B4C-7653-4582-88D9-27C712ABB6D9}"/>
              </a:ext>
            </a:extLst>
          </p:cNvPr>
          <p:cNvSpPr>
            <a:spLocks noGrp="1"/>
          </p:cNvSpPr>
          <p:nvPr>
            <p:ph type="sldNum" sz="quarter" idx="12"/>
          </p:nvPr>
        </p:nvSpPr>
        <p:spPr/>
        <p:txBody>
          <a:bodyPr/>
          <a:lstStyle/>
          <a:p>
            <a:fld id="{C67E9CB7-AA67-484F-81AF-DEB2150D4B07}" type="slidenum">
              <a:rPr lang="en-IN" smtClean="0"/>
              <a:t>‹#›</a:t>
            </a:fld>
            <a:endParaRPr lang="en-IN"/>
          </a:p>
        </p:txBody>
      </p:sp>
    </p:spTree>
    <p:extLst>
      <p:ext uri="{BB962C8B-B14F-4D97-AF65-F5344CB8AC3E}">
        <p14:creationId xmlns:p14="http://schemas.microsoft.com/office/powerpoint/2010/main" val="1254824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4DE88-DA83-4DDC-B0D2-A2E933EF5C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16017045-A94A-479C-97DE-E983319F0D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3BCB937-0EE1-4D01-B787-7C3464DF9E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DDE08C-4D1F-44B8-93DE-14C769402E40}"/>
              </a:ext>
            </a:extLst>
          </p:cNvPr>
          <p:cNvSpPr>
            <a:spLocks noGrp="1"/>
          </p:cNvSpPr>
          <p:nvPr>
            <p:ph type="dt" sz="half" idx="10"/>
          </p:nvPr>
        </p:nvSpPr>
        <p:spPr/>
        <p:txBody>
          <a:bodyPr/>
          <a:lstStyle/>
          <a:p>
            <a:fld id="{56D2DB34-88D5-41AD-A504-43E21E7DD367}" type="datetimeFigureOut">
              <a:rPr lang="en-IN" smtClean="0"/>
              <a:t>29-09-2020</a:t>
            </a:fld>
            <a:endParaRPr lang="en-IN"/>
          </a:p>
        </p:txBody>
      </p:sp>
      <p:sp>
        <p:nvSpPr>
          <p:cNvPr id="6" name="Footer Placeholder 5">
            <a:extLst>
              <a:ext uri="{FF2B5EF4-FFF2-40B4-BE49-F238E27FC236}">
                <a16:creationId xmlns:a16="http://schemas.microsoft.com/office/drawing/2014/main" id="{724779D4-CD5B-4534-BB42-EE923280D9C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59444A0-FD06-4C2B-8F75-E70B573CB32E}"/>
              </a:ext>
            </a:extLst>
          </p:cNvPr>
          <p:cNvSpPr>
            <a:spLocks noGrp="1"/>
          </p:cNvSpPr>
          <p:nvPr>
            <p:ph type="sldNum" sz="quarter" idx="12"/>
          </p:nvPr>
        </p:nvSpPr>
        <p:spPr/>
        <p:txBody>
          <a:bodyPr/>
          <a:lstStyle/>
          <a:p>
            <a:fld id="{C67E9CB7-AA67-484F-81AF-DEB2150D4B07}" type="slidenum">
              <a:rPr lang="en-IN" smtClean="0"/>
              <a:t>‹#›</a:t>
            </a:fld>
            <a:endParaRPr lang="en-IN"/>
          </a:p>
        </p:txBody>
      </p:sp>
    </p:spTree>
    <p:extLst>
      <p:ext uri="{BB962C8B-B14F-4D97-AF65-F5344CB8AC3E}">
        <p14:creationId xmlns:p14="http://schemas.microsoft.com/office/powerpoint/2010/main" val="2168745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2F51B8-8A8F-42B3-9756-39F41A0347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FEFE0A6-B1A2-407C-BBC6-9E241586F3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51F2D8B-2AC2-41C9-9DE7-FCC7A2FE48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D2DB34-88D5-41AD-A504-43E21E7DD367}" type="datetimeFigureOut">
              <a:rPr lang="en-IN" smtClean="0"/>
              <a:t>29-09-2020</a:t>
            </a:fld>
            <a:endParaRPr lang="en-IN"/>
          </a:p>
        </p:txBody>
      </p:sp>
      <p:sp>
        <p:nvSpPr>
          <p:cNvPr id="5" name="Footer Placeholder 4">
            <a:extLst>
              <a:ext uri="{FF2B5EF4-FFF2-40B4-BE49-F238E27FC236}">
                <a16:creationId xmlns:a16="http://schemas.microsoft.com/office/drawing/2014/main" id="{BC43683A-A119-408B-8BCC-92CC51771D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0B9C1D99-7140-4D5A-A43D-9D989DBC33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7E9CB7-AA67-484F-81AF-DEB2150D4B07}" type="slidenum">
              <a:rPr lang="en-IN" smtClean="0"/>
              <a:t>‹#›</a:t>
            </a:fld>
            <a:endParaRPr lang="en-IN"/>
          </a:p>
        </p:txBody>
      </p:sp>
    </p:spTree>
    <p:extLst>
      <p:ext uri="{BB962C8B-B14F-4D97-AF65-F5344CB8AC3E}">
        <p14:creationId xmlns:p14="http://schemas.microsoft.com/office/powerpoint/2010/main" val="22127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thebalancecareers.com/how-to-get-a-linkedin-button-2062323" TargetMode="External"/><Relationship Id="rId2" Type="http://schemas.openxmlformats.org/officeDocument/2006/relationships/hyperlink" Target="https://www.thebalancecareers.com/what-does-a-hiring-manager-do-1918147" TargetMode="External"/><Relationship Id="rId1" Type="http://schemas.openxmlformats.org/officeDocument/2006/relationships/slideLayout" Target="../slideLayouts/slideLayout2.xml"/><Relationship Id="rId5" Type="http://schemas.openxmlformats.org/officeDocument/2006/relationships/hyperlink" Target="https://www.thebalancecareers.com/sample-online-profiles-4061813" TargetMode="External"/><Relationship Id="rId4" Type="http://schemas.openxmlformats.org/officeDocument/2006/relationships/hyperlink" Target="https://www.thebalancecareers.com/get-active-twitter-2059458"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thebalancecareers.com/business-letter-salutation-examples-2059704" TargetMode="External"/><Relationship Id="rId2" Type="http://schemas.openxmlformats.org/officeDocument/2006/relationships/hyperlink" Target="https://www.thebalancecareers.com/to-whom-it-may-concern-206212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thebalancecareers.com/formal-letter-closing-examples-206230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C2E86-96FA-476D-8AD4-3A9222BF8136}"/>
              </a:ext>
            </a:extLst>
          </p:cNvPr>
          <p:cNvSpPr>
            <a:spLocks noGrp="1"/>
          </p:cNvSpPr>
          <p:nvPr>
            <p:ph type="title"/>
          </p:nvPr>
        </p:nvSpPr>
        <p:spPr>
          <a:xfrm>
            <a:off x="838200" y="365125"/>
            <a:ext cx="10515600" cy="2337132"/>
          </a:xfrm>
        </p:spPr>
        <p:txBody>
          <a:bodyPr>
            <a:normAutofit/>
          </a:bodyPr>
          <a:lstStyle/>
          <a:p>
            <a:pPr algn="ctr"/>
            <a:r>
              <a:rPr lang="en-IN" sz="3200" dirty="0">
                <a:solidFill>
                  <a:srgbClr val="FF0000"/>
                </a:solidFill>
                <a:latin typeface="Times New Roman" panose="02020603050405020304" pitchFamily="18" charset="0"/>
                <a:cs typeface="Times New Roman" panose="02020603050405020304" pitchFamily="18" charset="0"/>
              </a:rPr>
              <a:t>SYBSc ENGLISH</a:t>
            </a:r>
            <a:br>
              <a:rPr lang="en-IN" sz="3200" dirty="0">
                <a:solidFill>
                  <a:srgbClr val="FF0000"/>
                </a:solidFill>
                <a:latin typeface="Times New Roman" panose="02020603050405020304" pitchFamily="18" charset="0"/>
                <a:cs typeface="Times New Roman" panose="02020603050405020304" pitchFamily="18" charset="0"/>
              </a:rPr>
            </a:br>
            <a:r>
              <a:rPr lang="en-IN" sz="3200" dirty="0">
                <a:solidFill>
                  <a:srgbClr val="FF0000"/>
                </a:solidFill>
                <a:latin typeface="Times New Roman" panose="02020603050405020304" pitchFamily="18" charset="0"/>
                <a:cs typeface="Times New Roman" panose="02020603050405020304" pitchFamily="18" charset="0"/>
              </a:rPr>
              <a:t> Topic  3(Enquiry &amp; Placing Order</a:t>
            </a:r>
            <a:br>
              <a:rPr lang="en-IN" sz="3200" dirty="0">
                <a:solidFill>
                  <a:srgbClr val="FF0000"/>
                </a:solidFill>
                <a:latin typeface="Times New Roman" panose="02020603050405020304" pitchFamily="18" charset="0"/>
                <a:cs typeface="Times New Roman" panose="02020603050405020304" pitchFamily="18" charset="0"/>
              </a:rPr>
            </a:br>
            <a:r>
              <a:rPr lang="en-IN" sz="3200" dirty="0">
                <a:solidFill>
                  <a:srgbClr val="FF0000"/>
                </a:solidFill>
                <a:latin typeface="Times New Roman" panose="02020603050405020304" pitchFamily="18" charset="0"/>
                <a:cs typeface="Times New Roman" panose="02020603050405020304" pitchFamily="18" charset="0"/>
              </a:rPr>
              <a:t>4(Complaint </a:t>
            </a:r>
            <a:r>
              <a:rPr lang="en-IN" sz="3200">
                <a:solidFill>
                  <a:srgbClr val="FF0000"/>
                </a:solidFill>
                <a:latin typeface="Times New Roman" panose="02020603050405020304" pitchFamily="18" charset="0"/>
                <a:cs typeface="Times New Roman" panose="02020603050405020304" pitchFamily="18" charset="0"/>
              </a:rPr>
              <a:t>/Adjustment /</a:t>
            </a:r>
            <a:r>
              <a:rPr lang="en-IN" sz="3200" dirty="0">
                <a:solidFill>
                  <a:srgbClr val="FF0000"/>
                </a:solidFill>
                <a:latin typeface="Times New Roman" panose="02020603050405020304" pitchFamily="18" charset="0"/>
                <a:cs typeface="Times New Roman" panose="02020603050405020304" pitchFamily="18" charset="0"/>
              </a:rPr>
              <a:t>Regret)</a:t>
            </a:r>
          </a:p>
        </p:txBody>
      </p:sp>
      <p:sp>
        <p:nvSpPr>
          <p:cNvPr id="3" name="Content Placeholder 2">
            <a:extLst>
              <a:ext uri="{FF2B5EF4-FFF2-40B4-BE49-F238E27FC236}">
                <a16:creationId xmlns:a16="http://schemas.microsoft.com/office/drawing/2014/main" id="{64C3BB1E-2E8A-429A-B56C-BC50F120ED96}"/>
              </a:ext>
            </a:extLst>
          </p:cNvPr>
          <p:cNvSpPr>
            <a:spLocks noGrp="1"/>
          </p:cNvSpPr>
          <p:nvPr>
            <p:ph idx="1"/>
          </p:nvPr>
        </p:nvSpPr>
        <p:spPr>
          <a:xfrm>
            <a:off x="838200" y="2879677"/>
            <a:ext cx="10515600" cy="3297285"/>
          </a:xfrm>
        </p:spPr>
        <p:txBody>
          <a:bodyPr/>
          <a:lstStyle/>
          <a:p>
            <a:endParaRPr lang="en-IN" dirty="0">
              <a:solidFill>
                <a:srgbClr val="FF0000"/>
              </a:solidFill>
              <a:latin typeface="Times New Roman" panose="02020603050405020304" pitchFamily="18" charset="0"/>
              <a:cs typeface="Times New Roman" panose="02020603050405020304" pitchFamily="18" charset="0"/>
            </a:endParaRPr>
          </a:p>
          <a:p>
            <a:endParaRPr lang="en-IN" dirty="0">
              <a:solidFill>
                <a:srgbClr val="FF0000"/>
              </a:solidFill>
              <a:latin typeface="Times New Roman" panose="02020603050405020304" pitchFamily="18" charset="0"/>
              <a:cs typeface="Times New Roman" panose="02020603050405020304" pitchFamily="18" charset="0"/>
            </a:endParaRPr>
          </a:p>
          <a:p>
            <a:pPr algn="ctr"/>
            <a:r>
              <a:rPr lang="en-IN" sz="3600" dirty="0">
                <a:solidFill>
                  <a:srgbClr val="002060"/>
                </a:solidFill>
                <a:latin typeface="Times New Roman" panose="02020603050405020304" pitchFamily="18" charset="0"/>
                <a:cs typeface="Times New Roman" panose="02020603050405020304" pitchFamily="18" charset="0"/>
              </a:rPr>
              <a:t> BUSINESS LETTERS</a:t>
            </a:r>
            <a:endParaRPr lang="en-IN" sz="3600" dirty="0">
              <a:solidFill>
                <a:srgbClr val="002060"/>
              </a:solidFill>
            </a:endParaRPr>
          </a:p>
        </p:txBody>
      </p:sp>
    </p:spTree>
    <p:extLst>
      <p:ext uri="{BB962C8B-B14F-4D97-AF65-F5344CB8AC3E}">
        <p14:creationId xmlns:p14="http://schemas.microsoft.com/office/powerpoint/2010/main" val="1542561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A46E-F0E2-471F-A07C-80761DA0C283}"/>
              </a:ext>
            </a:extLst>
          </p:cNvPr>
          <p:cNvSpPr>
            <a:spLocks noGrp="1"/>
          </p:cNvSpPr>
          <p:nvPr>
            <p:ph type="title"/>
          </p:nvPr>
        </p:nvSpPr>
        <p:spPr/>
        <p:txBody>
          <a:bodyPr/>
          <a:lstStyle/>
          <a:p>
            <a:r>
              <a:rPr lang="en-US" b="1" dirty="0"/>
              <a:t>If your letter is less formal, consider using:</a:t>
            </a:r>
            <a:r>
              <a:rPr lang="en-US" dirty="0"/>
              <a:t> </a:t>
            </a:r>
            <a:br>
              <a:rPr lang="en-US" dirty="0"/>
            </a:br>
            <a:endParaRPr lang="en-IN" dirty="0"/>
          </a:p>
        </p:txBody>
      </p:sp>
      <p:sp>
        <p:nvSpPr>
          <p:cNvPr id="3" name="Content Placeholder 2">
            <a:extLst>
              <a:ext uri="{FF2B5EF4-FFF2-40B4-BE49-F238E27FC236}">
                <a16:creationId xmlns:a16="http://schemas.microsoft.com/office/drawing/2014/main" id="{89E7C648-0C85-43F0-BC46-171028858A44}"/>
              </a:ext>
            </a:extLst>
          </p:cNvPr>
          <p:cNvSpPr>
            <a:spLocks noGrp="1"/>
          </p:cNvSpPr>
          <p:nvPr>
            <p:ph idx="1"/>
          </p:nvPr>
        </p:nvSpPr>
        <p:spPr/>
        <p:txBody>
          <a:bodyPr/>
          <a:lstStyle/>
          <a:p>
            <a:pPr>
              <a:buFont typeface="Arial" panose="020B0604020202020204" pitchFamily="34" charset="0"/>
              <a:buChar char="•"/>
            </a:pPr>
            <a:r>
              <a:rPr lang="en-US" dirty="0"/>
              <a:t>All the best</a:t>
            </a:r>
          </a:p>
          <a:p>
            <a:pPr>
              <a:buFont typeface="Arial" panose="020B0604020202020204" pitchFamily="34" charset="0"/>
              <a:buChar char="•"/>
            </a:pPr>
            <a:r>
              <a:rPr lang="en-US" dirty="0"/>
              <a:t>Best</a:t>
            </a:r>
          </a:p>
          <a:p>
            <a:pPr>
              <a:buFont typeface="Arial" panose="020B0604020202020204" pitchFamily="34" charset="0"/>
              <a:buChar char="•"/>
            </a:pPr>
            <a:r>
              <a:rPr lang="en-US" dirty="0"/>
              <a:t>Thank you</a:t>
            </a:r>
          </a:p>
          <a:p>
            <a:pPr>
              <a:buFont typeface="Arial" panose="020B0604020202020204" pitchFamily="34" charset="0"/>
              <a:buChar char="•"/>
            </a:pPr>
            <a:r>
              <a:rPr lang="en-US" dirty="0"/>
              <a:t>Regards</a:t>
            </a:r>
          </a:p>
          <a:p>
            <a:endParaRPr lang="en-IN" dirty="0"/>
          </a:p>
        </p:txBody>
      </p:sp>
    </p:spTree>
    <p:extLst>
      <p:ext uri="{BB962C8B-B14F-4D97-AF65-F5344CB8AC3E}">
        <p14:creationId xmlns:p14="http://schemas.microsoft.com/office/powerpoint/2010/main" val="1616105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E595B-B19C-4303-92F1-36988E468320}"/>
              </a:ext>
            </a:extLst>
          </p:cNvPr>
          <p:cNvSpPr>
            <a:spLocks noGrp="1"/>
          </p:cNvSpPr>
          <p:nvPr>
            <p:ph type="title"/>
          </p:nvPr>
        </p:nvSpPr>
        <p:spPr/>
        <p:txBody>
          <a:bodyPr>
            <a:normAutofit fontScale="90000"/>
          </a:bodyPr>
          <a:lstStyle/>
          <a:p>
            <a:r>
              <a:rPr lang="en-US" b="1" dirty="0"/>
              <a:t>What Should You Include in an Email Signature? </a:t>
            </a:r>
            <a:br>
              <a:rPr lang="en-US" b="1" dirty="0"/>
            </a:br>
            <a:endParaRPr lang="en-IN" dirty="0"/>
          </a:p>
        </p:txBody>
      </p:sp>
      <p:sp>
        <p:nvSpPr>
          <p:cNvPr id="3" name="Content Placeholder 2">
            <a:extLst>
              <a:ext uri="{FF2B5EF4-FFF2-40B4-BE49-F238E27FC236}">
                <a16:creationId xmlns:a16="http://schemas.microsoft.com/office/drawing/2014/main" id="{E266DBDE-4A4E-4A21-85D0-E551CF6158DC}"/>
              </a:ext>
            </a:extLst>
          </p:cNvPr>
          <p:cNvSpPr>
            <a:spLocks noGrp="1"/>
          </p:cNvSpPr>
          <p:nvPr>
            <p:ph idx="1"/>
          </p:nvPr>
        </p:nvSpPr>
        <p:spPr/>
        <p:txBody>
          <a:bodyPr>
            <a:normAutofit fontScale="92500"/>
          </a:bodyPr>
          <a:lstStyle/>
          <a:p>
            <a:r>
              <a:rPr lang="en-US" dirty="0"/>
              <a:t>At a minimum, an email signature should contain your full name, your email address, and your phone number, so that </a:t>
            </a:r>
            <a:r>
              <a:rPr lang="en-US" dirty="0">
                <a:hlinkClick r:id="rId2"/>
              </a:rPr>
              <a:t>hiring managers</a:t>
            </a:r>
            <a:r>
              <a:rPr lang="en-US" dirty="0"/>
              <a:t> can see, at a glance, how to contact you. </a:t>
            </a:r>
          </a:p>
          <a:p>
            <a:r>
              <a:rPr lang="en-US" dirty="0"/>
              <a:t>You might also include your current job title, the company you work for, and your full address. Including a link to your LinkedIn profile is a good way to give the hiring manager more information on your skills and abilities. </a:t>
            </a:r>
          </a:p>
          <a:p>
            <a:r>
              <a:rPr lang="en-US" dirty="0"/>
              <a:t>You can also </a:t>
            </a:r>
            <a:r>
              <a:rPr lang="en-US" dirty="0">
                <a:hlinkClick r:id="rId3"/>
              </a:rPr>
              <a:t>add a LinkedIn button to your email signature</a:t>
            </a:r>
            <a:r>
              <a:rPr lang="en-US" dirty="0"/>
              <a:t> if you prefer. You might also link to your </a:t>
            </a:r>
            <a:r>
              <a:rPr lang="en-US" dirty="0">
                <a:hlinkClick r:id="rId4"/>
              </a:rPr>
              <a:t>Twitter account</a:t>
            </a:r>
            <a:r>
              <a:rPr lang="en-US" dirty="0"/>
              <a:t> if you are using it for job search or other career-related purposes. For applicants in creative fields, such as writers or designers, adding a link to an online portfolio is an excellent idea. Or if you have your own professional </a:t>
            </a:r>
            <a:r>
              <a:rPr lang="en-US" dirty="0">
                <a:hlinkClick r:id="rId5"/>
              </a:rPr>
              <a:t>website</a:t>
            </a:r>
            <a:r>
              <a:rPr lang="en-US" dirty="0"/>
              <a:t>, you can add a link to it. </a:t>
            </a:r>
          </a:p>
          <a:p>
            <a:endParaRPr lang="en-IN" dirty="0"/>
          </a:p>
        </p:txBody>
      </p:sp>
    </p:spTree>
    <p:extLst>
      <p:ext uri="{BB962C8B-B14F-4D97-AF65-F5344CB8AC3E}">
        <p14:creationId xmlns:p14="http://schemas.microsoft.com/office/powerpoint/2010/main" val="2970940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2FBA3-9A41-416F-95F9-F8265E8B862C}"/>
              </a:ext>
            </a:extLst>
          </p:cNvPr>
          <p:cNvSpPr>
            <a:spLocks noGrp="1"/>
          </p:cNvSpPr>
          <p:nvPr>
            <p:ph type="title"/>
          </p:nvPr>
        </p:nvSpPr>
        <p:spPr>
          <a:xfrm>
            <a:off x="838200" y="365125"/>
            <a:ext cx="10515600" cy="753991"/>
          </a:xfrm>
        </p:spPr>
        <p:txBody>
          <a:bodyPr/>
          <a:lstStyle/>
          <a:p>
            <a:r>
              <a:rPr lang="en-IN" dirty="0">
                <a:solidFill>
                  <a:srgbClr val="0070C0"/>
                </a:solidFill>
              </a:rPr>
              <a:t>Examples of Email Signatures </a:t>
            </a:r>
          </a:p>
        </p:txBody>
      </p:sp>
      <p:sp>
        <p:nvSpPr>
          <p:cNvPr id="3" name="Content Placeholder 2">
            <a:extLst>
              <a:ext uri="{FF2B5EF4-FFF2-40B4-BE49-F238E27FC236}">
                <a16:creationId xmlns:a16="http://schemas.microsoft.com/office/drawing/2014/main" id="{C14A007C-DCA8-4B78-9CDF-2EADB50E8760}"/>
              </a:ext>
            </a:extLst>
          </p:cNvPr>
          <p:cNvSpPr>
            <a:spLocks noGrp="1"/>
          </p:cNvSpPr>
          <p:nvPr>
            <p:ph sz="half" idx="1"/>
          </p:nvPr>
        </p:nvSpPr>
        <p:spPr>
          <a:xfrm>
            <a:off x="838200" y="1119116"/>
            <a:ext cx="5181600" cy="5057847"/>
          </a:xfrm>
        </p:spPr>
        <p:txBody>
          <a:bodyPr/>
          <a:lstStyle/>
          <a:p>
            <a:r>
              <a:rPr lang="en-US" dirty="0">
                <a:solidFill>
                  <a:srgbClr val="0070C0"/>
                </a:solidFill>
              </a:rPr>
              <a:t>FirstName Last Name</a:t>
            </a:r>
            <a:br>
              <a:rPr lang="en-US" dirty="0">
                <a:solidFill>
                  <a:srgbClr val="0070C0"/>
                </a:solidFill>
              </a:rPr>
            </a:br>
            <a:r>
              <a:rPr lang="en-US" dirty="0">
                <a:solidFill>
                  <a:srgbClr val="0070C0"/>
                </a:solidFill>
              </a:rPr>
              <a:t>Email Address</a:t>
            </a:r>
            <a:br>
              <a:rPr lang="en-US" dirty="0">
                <a:solidFill>
                  <a:srgbClr val="0070C0"/>
                </a:solidFill>
              </a:rPr>
            </a:br>
            <a:r>
              <a:rPr lang="en-US" dirty="0">
                <a:solidFill>
                  <a:srgbClr val="0070C0"/>
                </a:solidFill>
              </a:rPr>
              <a:t>Phone</a:t>
            </a:r>
          </a:p>
          <a:p>
            <a:r>
              <a:rPr lang="en-US" dirty="0">
                <a:solidFill>
                  <a:srgbClr val="C00000"/>
                </a:solidFill>
              </a:rPr>
              <a:t>FirstName Last Name</a:t>
            </a:r>
            <a:br>
              <a:rPr lang="en-US" dirty="0">
                <a:solidFill>
                  <a:srgbClr val="C00000"/>
                </a:solidFill>
              </a:rPr>
            </a:br>
            <a:r>
              <a:rPr lang="en-US" dirty="0">
                <a:solidFill>
                  <a:srgbClr val="C00000"/>
                </a:solidFill>
              </a:rPr>
              <a:t>Marketing Director, ABC Company</a:t>
            </a:r>
            <a:br>
              <a:rPr lang="en-US" dirty="0">
                <a:solidFill>
                  <a:srgbClr val="C00000"/>
                </a:solidFill>
              </a:rPr>
            </a:br>
            <a:r>
              <a:rPr lang="en-US" dirty="0">
                <a:solidFill>
                  <a:srgbClr val="C00000"/>
                </a:solidFill>
              </a:rPr>
              <a:t>Street</a:t>
            </a:r>
            <a:br>
              <a:rPr lang="en-US" dirty="0">
                <a:solidFill>
                  <a:srgbClr val="C00000"/>
                </a:solidFill>
              </a:rPr>
            </a:br>
            <a:r>
              <a:rPr lang="en-US" dirty="0">
                <a:solidFill>
                  <a:srgbClr val="C00000"/>
                </a:solidFill>
              </a:rPr>
              <a:t>City, State Zip Code</a:t>
            </a:r>
            <a:br>
              <a:rPr lang="en-US" dirty="0">
                <a:solidFill>
                  <a:srgbClr val="C00000"/>
                </a:solidFill>
              </a:rPr>
            </a:br>
            <a:r>
              <a:rPr lang="en-US" dirty="0">
                <a:solidFill>
                  <a:srgbClr val="C00000"/>
                </a:solidFill>
              </a:rPr>
              <a:t>Email Address</a:t>
            </a:r>
            <a:br>
              <a:rPr lang="en-US" dirty="0">
                <a:solidFill>
                  <a:srgbClr val="C00000"/>
                </a:solidFill>
              </a:rPr>
            </a:br>
            <a:r>
              <a:rPr lang="en-US" dirty="0">
                <a:solidFill>
                  <a:srgbClr val="C00000"/>
                </a:solidFill>
              </a:rPr>
              <a:t>Phone</a:t>
            </a:r>
            <a:endParaRPr lang="en-IN" dirty="0">
              <a:solidFill>
                <a:srgbClr val="C00000"/>
              </a:solidFill>
            </a:endParaRPr>
          </a:p>
          <a:p>
            <a:endParaRPr lang="en-IN" dirty="0"/>
          </a:p>
        </p:txBody>
      </p:sp>
      <p:sp>
        <p:nvSpPr>
          <p:cNvPr id="4" name="Content Placeholder 3">
            <a:extLst>
              <a:ext uri="{FF2B5EF4-FFF2-40B4-BE49-F238E27FC236}">
                <a16:creationId xmlns:a16="http://schemas.microsoft.com/office/drawing/2014/main" id="{C8B4AA84-76EF-41AC-8277-C684EB3FEBF3}"/>
              </a:ext>
            </a:extLst>
          </p:cNvPr>
          <p:cNvSpPr>
            <a:spLocks noGrp="1"/>
          </p:cNvSpPr>
          <p:nvPr>
            <p:ph sz="half" idx="2"/>
          </p:nvPr>
        </p:nvSpPr>
        <p:spPr>
          <a:xfrm>
            <a:off x="6172200" y="1119116"/>
            <a:ext cx="5181600" cy="5057847"/>
          </a:xfrm>
        </p:spPr>
        <p:txBody>
          <a:bodyPr/>
          <a:lstStyle/>
          <a:p>
            <a:r>
              <a:rPr lang="en-US" dirty="0">
                <a:solidFill>
                  <a:srgbClr val="C00000"/>
                </a:solidFill>
              </a:rPr>
              <a:t>FirstName Last Name</a:t>
            </a:r>
            <a:br>
              <a:rPr lang="en-US" dirty="0">
                <a:solidFill>
                  <a:srgbClr val="C00000"/>
                </a:solidFill>
              </a:rPr>
            </a:br>
            <a:r>
              <a:rPr lang="en-US" dirty="0">
                <a:solidFill>
                  <a:srgbClr val="C00000"/>
                </a:solidFill>
              </a:rPr>
              <a:t>Email Address</a:t>
            </a:r>
            <a:br>
              <a:rPr lang="en-US" dirty="0">
                <a:solidFill>
                  <a:srgbClr val="C00000"/>
                </a:solidFill>
              </a:rPr>
            </a:br>
            <a:r>
              <a:rPr lang="en-US" dirty="0">
                <a:solidFill>
                  <a:srgbClr val="C00000"/>
                </a:solidFill>
              </a:rPr>
              <a:t>Phone</a:t>
            </a:r>
            <a:br>
              <a:rPr lang="en-US" dirty="0">
                <a:solidFill>
                  <a:srgbClr val="C00000"/>
                </a:solidFill>
              </a:rPr>
            </a:br>
            <a:r>
              <a:rPr lang="en-US" dirty="0">
                <a:solidFill>
                  <a:srgbClr val="C00000"/>
                </a:solidFill>
              </a:rPr>
              <a:t>LinkedIn URL</a:t>
            </a:r>
          </a:p>
          <a:p>
            <a:r>
              <a:rPr lang="en-US" dirty="0">
                <a:solidFill>
                  <a:srgbClr val="002060"/>
                </a:solidFill>
              </a:rPr>
              <a:t>FirstName Last Name</a:t>
            </a:r>
            <a:br>
              <a:rPr lang="en-US" dirty="0">
                <a:solidFill>
                  <a:srgbClr val="002060"/>
                </a:solidFill>
              </a:rPr>
            </a:br>
            <a:r>
              <a:rPr lang="en-US" dirty="0">
                <a:solidFill>
                  <a:srgbClr val="002060"/>
                </a:solidFill>
              </a:rPr>
              <a:t>Email Address</a:t>
            </a:r>
            <a:br>
              <a:rPr lang="en-US" dirty="0">
                <a:solidFill>
                  <a:srgbClr val="002060"/>
                </a:solidFill>
              </a:rPr>
            </a:br>
            <a:r>
              <a:rPr lang="en-US" dirty="0">
                <a:solidFill>
                  <a:srgbClr val="002060"/>
                </a:solidFill>
              </a:rPr>
              <a:t>Phone</a:t>
            </a:r>
            <a:br>
              <a:rPr lang="en-US" dirty="0">
                <a:solidFill>
                  <a:srgbClr val="002060"/>
                </a:solidFill>
              </a:rPr>
            </a:br>
            <a:r>
              <a:rPr lang="en-US" dirty="0">
                <a:solidFill>
                  <a:srgbClr val="002060"/>
                </a:solidFill>
              </a:rPr>
              <a:t>LinkedIn URL</a:t>
            </a:r>
            <a:br>
              <a:rPr lang="en-US" dirty="0">
                <a:solidFill>
                  <a:srgbClr val="002060"/>
                </a:solidFill>
              </a:rPr>
            </a:br>
            <a:r>
              <a:rPr lang="en-US" dirty="0">
                <a:solidFill>
                  <a:srgbClr val="002060"/>
                </a:solidFill>
              </a:rPr>
              <a:t>Twitter Account</a:t>
            </a:r>
            <a:endParaRPr lang="en-IN" dirty="0">
              <a:solidFill>
                <a:srgbClr val="002060"/>
              </a:solidFill>
            </a:endParaRPr>
          </a:p>
        </p:txBody>
      </p:sp>
    </p:spTree>
    <p:extLst>
      <p:ext uri="{BB962C8B-B14F-4D97-AF65-F5344CB8AC3E}">
        <p14:creationId xmlns:p14="http://schemas.microsoft.com/office/powerpoint/2010/main" val="2305063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F0359-4023-40AC-ADC0-2B52D23A7FAD}"/>
              </a:ext>
            </a:extLst>
          </p:cNvPr>
          <p:cNvSpPr>
            <a:spLocks noGrp="1"/>
          </p:cNvSpPr>
          <p:nvPr>
            <p:ph type="title"/>
          </p:nvPr>
        </p:nvSpPr>
        <p:spPr>
          <a:xfrm>
            <a:off x="838200" y="365126"/>
            <a:ext cx="10515600" cy="713048"/>
          </a:xfrm>
        </p:spPr>
        <p:txBody>
          <a:bodyPr>
            <a:normAutofit/>
          </a:bodyPr>
          <a:lstStyle/>
          <a:p>
            <a:r>
              <a:rPr lang="en-IN" sz="3200" dirty="0">
                <a:solidFill>
                  <a:srgbClr val="FF0000"/>
                </a:solidFill>
              </a:rPr>
              <a:t>Format of a formal letter</a:t>
            </a:r>
          </a:p>
        </p:txBody>
      </p:sp>
      <p:pic>
        <p:nvPicPr>
          <p:cNvPr id="5" name="Content Placeholder 4">
            <a:extLst>
              <a:ext uri="{FF2B5EF4-FFF2-40B4-BE49-F238E27FC236}">
                <a16:creationId xmlns:a16="http://schemas.microsoft.com/office/drawing/2014/main" id="{447CC292-0861-478C-A449-C1288C56C466}"/>
              </a:ext>
            </a:extLst>
          </p:cNvPr>
          <p:cNvPicPr>
            <a:picLocks noGrp="1" noChangeAspect="1"/>
          </p:cNvPicPr>
          <p:nvPr>
            <p:ph idx="1"/>
          </p:nvPr>
        </p:nvPicPr>
        <p:blipFill>
          <a:blip r:embed="rId2"/>
          <a:stretch>
            <a:fillRect/>
          </a:stretch>
        </p:blipFill>
        <p:spPr>
          <a:xfrm>
            <a:off x="368491" y="955343"/>
            <a:ext cx="10686196" cy="5363570"/>
          </a:xfrm>
          <a:prstGeom prst="rect">
            <a:avLst/>
          </a:prstGeom>
        </p:spPr>
      </p:pic>
    </p:spTree>
    <p:extLst>
      <p:ext uri="{BB962C8B-B14F-4D97-AF65-F5344CB8AC3E}">
        <p14:creationId xmlns:p14="http://schemas.microsoft.com/office/powerpoint/2010/main" val="1813201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C25F1-6B18-4787-9740-DC1405BD4638}"/>
              </a:ext>
            </a:extLst>
          </p:cNvPr>
          <p:cNvSpPr>
            <a:spLocks noGrp="1"/>
          </p:cNvSpPr>
          <p:nvPr>
            <p:ph type="title"/>
          </p:nvPr>
        </p:nvSpPr>
        <p:spPr>
          <a:xfrm>
            <a:off x="838200" y="365126"/>
            <a:ext cx="10515600" cy="617514"/>
          </a:xfrm>
        </p:spPr>
        <p:txBody>
          <a:bodyPr>
            <a:normAutofit fontScale="90000"/>
          </a:bodyPr>
          <a:lstStyle/>
          <a:p>
            <a:br>
              <a:rPr lang="en-US" b="0" i="0" dirty="0">
                <a:solidFill>
                  <a:srgbClr val="111111"/>
                </a:solidFill>
                <a:effectLst/>
                <a:latin typeface="roboto"/>
              </a:rPr>
            </a:br>
            <a:r>
              <a:rPr lang="en-US" b="0" i="0" dirty="0">
                <a:solidFill>
                  <a:srgbClr val="111111"/>
                </a:solidFill>
                <a:effectLst/>
                <a:latin typeface="roboto"/>
              </a:rPr>
              <a:t>what is an inquiry email? </a:t>
            </a:r>
            <a:br>
              <a:rPr lang="en-US" b="1" i="0" dirty="0">
                <a:solidFill>
                  <a:srgbClr val="111111"/>
                </a:solidFill>
                <a:effectLst/>
                <a:latin typeface="roboto"/>
              </a:rPr>
            </a:br>
            <a:endParaRPr lang="en-IN" dirty="0"/>
          </a:p>
        </p:txBody>
      </p:sp>
      <p:sp>
        <p:nvSpPr>
          <p:cNvPr id="3" name="Content Placeholder 2">
            <a:extLst>
              <a:ext uri="{FF2B5EF4-FFF2-40B4-BE49-F238E27FC236}">
                <a16:creationId xmlns:a16="http://schemas.microsoft.com/office/drawing/2014/main" id="{D8D86085-7CA9-4BDC-BFCC-B2222B9D7E24}"/>
              </a:ext>
            </a:extLst>
          </p:cNvPr>
          <p:cNvSpPr>
            <a:spLocks noGrp="1"/>
          </p:cNvSpPr>
          <p:nvPr>
            <p:ph idx="1"/>
          </p:nvPr>
        </p:nvSpPr>
        <p:spPr>
          <a:xfrm>
            <a:off x="838200" y="982640"/>
            <a:ext cx="10515600" cy="5194323"/>
          </a:xfrm>
        </p:spPr>
        <p:txBody>
          <a:bodyPr>
            <a:normAutofit/>
          </a:bodyPr>
          <a:lstStyle/>
          <a:p>
            <a:r>
              <a:rPr lang="en-US" sz="2400" b="1" i="0" dirty="0">
                <a:solidFill>
                  <a:srgbClr val="222222"/>
                </a:solidFill>
                <a:effectLst/>
                <a:latin typeface="Times New Roman" panose="02020603050405020304" pitchFamily="18" charset="0"/>
                <a:cs typeface="Times New Roman" panose="02020603050405020304" pitchFamily="18" charset="0"/>
              </a:rPr>
              <a:t>Inquiry</a:t>
            </a:r>
            <a:r>
              <a:rPr lang="en-US" sz="2400" b="0" i="0" dirty="0">
                <a:solidFill>
                  <a:srgbClr val="222222"/>
                </a:solidFill>
                <a:effectLst/>
                <a:latin typeface="Times New Roman" panose="02020603050405020304" pitchFamily="18" charset="0"/>
                <a:cs typeface="Times New Roman" panose="02020603050405020304" pitchFamily="18" charset="0"/>
              </a:rPr>
              <a:t> means </a:t>
            </a:r>
            <a:r>
              <a:rPr lang="en-US" sz="2400" b="0" i="1" dirty="0">
                <a:solidFill>
                  <a:srgbClr val="222222"/>
                </a:solidFill>
                <a:effectLst/>
                <a:latin typeface="Times New Roman" panose="02020603050405020304" pitchFamily="18" charset="0"/>
                <a:cs typeface="Times New Roman" panose="02020603050405020304" pitchFamily="18" charset="0"/>
              </a:rPr>
              <a:t>an act of asking for information</a:t>
            </a:r>
            <a:r>
              <a:rPr lang="en-US" sz="2400" b="0" i="0" dirty="0">
                <a:solidFill>
                  <a:srgbClr val="222222"/>
                </a:solidFill>
                <a:effectLst/>
                <a:latin typeface="Times New Roman" panose="02020603050405020304" pitchFamily="18" charset="0"/>
                <a:cs typeface="Times New Roman" panose="02020603050405020304" pitchFamily="18" charset="0"/>
              </a:rPr>
              <a:t>. So, business inquiries email are emails used to ask for information. </a:t>
            </a:r>
          </a:p>
          <a:p>
            <a:r>
              <a:rPr lang="en-US" sz="2400" b="0" i="0" dirty="0">
                <a:solidFill>
                  <a:srgbClr val="222222"/>
                </a:solidFill>
                <a:effectLst/>
                <a:latin typeface="Times New Roman" panose="02020603050405020304" pitchFamily="18" charset="0"/>
                <a:cs typeface="Times New Roman" panose="02020603050405020304" pitchFamily="18" charset="0"/>
              </a:rPr>
              <a:t>It is very simple: you write an e mail to ask people for the information you need.</a:t>
            </a:r>
          </a:p>
          <a:p>
            <a:r>
              <a:rPr lang="en-US" sz="2400" b="0" i="0" dirty="0">
                <a:solidFill>
                  <a:srgbClr val="222222"/>
                </a:solidFill>
                <a:effectLst/>
                <a:latin typeface="Times New Roman" panose="02020603050405020304" pitchFamily="18" charset="0"/>
                <a:cs typeface="Times New Roman" panose="02020603050405020304" pitchFamily="18" charset="0"/>
              </a:rPr>
              <a:t>you use an inquiry email to express your interest in a specific product.</a:t>
            </a:r>
          </a:p>
          <a:p>
            <a:r>
              <a:rPr lang="en-US" sz="2400" b="0" i="0" dirty="0">
                <a:solidFill>
                  <a:srgbClr val="222222"/>
                </a:solidFill>
                <a:effectLst/>
                <a:latin typeface="Times New Roman" panose="02020603050405020304" pitchFamily="18" charset="0"/>
                <a:cs typeface="Times New Roman" panose="02020603050405020304" pitchFamily="18" charset="0"/>
              </a:rPr>
              <a:t> You have seen an advertisement or received a sales call earlier. You want to know more about their services. Hence, you write this inquiry email</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1192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609F-68CE-4D58-BACB-A3489E2B52C3}"/>
              </a:ext>
            </a:extLst>
          </p:cNvPr>
          <p:cNvSpPr>
            <a:spLocks noGrp="1"/>
          </p:cNvSpPr>
          <p:nvPr>
            <p:ph type="title"/>
          </p:nvPr>
        </p:nvSpPr>
        <p:spPr>
          <a:xfrm>
            <a:off x="838200" y="365126"/>
            <a:ext cx="10515600" cy="822230"/>
          </a:xfrm>
        </p:spPr>
        <p:txBody>
          <a:bodyPr>
            <a:normAutofit/>
          </a:bodyPr>
          <a:lstStyle/>
          <a:p>
            <a:r>
              <a:rPr lang="en-US" sz="2800" b="0" i="0" dirty="0">
                <a:solidFill>
                  <a:srgbClr val="FF0000"/>
                </a:solidFill>
                <a:effectLst/>
                <a:latin typeface="Verdana" panose="020B0604030504040204" pitchFamily="34" charset="0"/>
              </a:rPr>
              <a:t>5 steps to write an inquiry email:</a:t>
            </a:r>
            <a:endParaRPr lang="en-IN" sz="2800" dirty="0">
              <a:solidFill>
                <a:srgbClr val="FF0000"/>
              </a:solidFill>
            </a:endParaRPr>
          </a:p>
        </p:txBody>
      </p:sp>
      <p:sp>
        <p:nvSpPr>
          <p:cNvPr id="3" name="Content Placeholder 2">
            <a:extLst>
              <a:ext uri="{FF2B5EF4-FFF2-40B4-BE49-F238E27FC236}">
                <a16:creationId xmlns:a16="http://schemas.microsoft.com/office/drawing/2014/main" id="{391148EE-9658-4EA5-A0A9-96373386A156}"/>
              </a:ext>
            </a:extLst>
          </p:cNvPr>
          <p:cNvSpPr>
            <a:spLocks noGrp="1"/>
          </p:cNvSpPr>
          <p:nvPr>
            <p:ph idx="1"/>
          </p:nvPr>
        </p:nvSpPr>
        <p:spPr>
          <a:xfrm>
            <a:off x="838200" y="1078173"/>
            <a:ext cx="10515600" cy="5098790"/>
          </a:xfrm>
        </p:spPr>
        <p:txBody>
          <a:bodyPr>
            <a:normAutofit/>
          </a:bodyPr>
          <a:lstStyle/>
          <a:p>
            <a:pPr marL="0" indent="0" algn="l">
              <a:buNone/>
            </a:pPr>
            <a:r>
              <a:rPr lang="en-US" sz="2400" dirty="0">
                <a:solidFill>
                  <a:srgbClr val="111111"/>
                </a:solidFill>
                <a:latin typeface="roboto"/>
              </a:rPr>
              <a:t>1</a:t>
            </a:r>
            <a:r>
              <a:rPr lang="en-US" b="0" i="0" dirty="0">
                <a:solidFill>
                  <a:srgbClr val="111111"/>
                </a:solidFill>
                <a:effectLst/>
                <a:latin typeface="roboto"/>
              </a:rPr>
              <a:t>.</a:t>
            </a:r>
            <a:r>
              <a:rPr lang="en-US" b="0" i="0" dirty="0">
                <a:solidFill>
                  <a:srgbClr val="FF0000"/>
                </a:solidFill>
                <a:effectLst/>
                <a:latin typeface="roboto"/>
              </a:rPr>
              <a:t> </a:t>
            </a:r>
            <a:r>
              <a:rPr lang="en-US" sz="2400" b="0" i="0" dirty="0">
                <a:solidFill>
                  <a:srgbClr val="FF0000"/>
                </a:solidFill>
                <a:effectLst/>
                <a:latin typeface="Times New Roman" panose="02020603050405020304" pitchFamily="18" charset="0"/>
                <a:cs typeface="Times New Roman" panose="02020603050405020304" pitchFamily="18" charset="0"/>
              </a:rPr>
              <a:t>Subject </a:t>
            </a:r>
            <a:r>
              <a:rPr lang="en-US" sz="2400" b="0" i="0" dirty="0">
                <a:solidFill>
                  <a:srgbClr val="111111"/>
                </a:solidFill>
                <a:effectLst/>
                <a:latin typeface="Times New Roman" panose="02020603050405020304" pitchFamily="18" charset="0"/>
                <a:cs typeface="Times New Roman" panose="02020603050405020304" pitchFamily="18" charset="0"/>
              </a:rPr>
              <a:t>:</a:t>
            </a:r>
            <a:r>
              <a:rPr lang="en-US" sz="2400" b="0" i="0" dirty="0">
                <a:solidFill>
                  <a:srgbClr val="222222"/>
                </a:solidFill>
                <a:effectLst/>
                <a:latin typeface="Times New Roman" panose="02020603050405020304" pitchFamily="18" charset="0"/>
                <a:cs typeface="Times New Roman" panose="02020603050405020304" pitchFamily="18" charset="0"/>
              </a:rPr>
              <a:t>The subject is one of the first 2 parts that directly show up to the recipient’s sight. So be very specific about writing the subject</a:t>
            </a:r>
          </a:p>
          <a:p>
            <a:pPr marL="0" indent="0" algn="l">
              <a:buNone/>
            </a:pPr>
            <a:r>
              <a:rPr lang="en-US" sz="2400" b="0" i="0" dirty="0">
                <a:solidFill>
                  <a:srgbClr val="111111"/>
                </a:solidFill>
                <a:effectLst/>
                <a:latin typeface="Times New Roman" panose="02020603050405020304" pitchFamily="18" charset="0"/>
                <a:cs typeface="Times New Roman" panose="02020603050405020304" pitchFamily="18" charset="0"/>
              </a:rPr>
              <a:t>2. </a:t>
            </a:r>
            <a:r>
              <a:rPr lang="en-US" sz="2400" b="0" i="0" dirty="0">
                <a:solidFill>
                  <a:srgbClr val="FF0000"/>
                </a:solidFill>
                <a:effectLst/>
                <a:latin typeface="Times New Roman" panose="02020603050405020304" pitchFamily="18" charset="0"/>
                <a:cs typeface="Times New Roman" panose="02020603050405020304" pitchFamily="18" charset="0"/>
              </a:rPr>
              <a:t>Opening</a:t>
            </a:r>
            <a:r>
              <a:rPr lang="en-US" sz="2400" b="0" i="0" dirty="0">
                <a:solidFill>
                  <a:srgbClr val="111111"/>
                </a:solidFill>
                <a:effectLst/>
                <a:latin typeface="Times New Roman" panose="02020603050405020304" pitchFamily="18" charset="0"/>
                <a:cs typeface="Times New Roman" panose="02020603050405020304" pitchFamily="18" charset="0"/>
              </a:rPr>
              <a:t>: </a:t>
            </a:r>
            <a:r>
              <a:rPr lang="en-US" sz="2400" b="0" i="0" dirty="0">
                <a:solidFill>
                  <a:srgbClr val="222222"/>
                </a:solidFill>
                <a:effectLst/>
                <a:latin typeface="Times New Roman" panose="02020603050405020304" pitchFamily="18" charset="0"/>
                <a:cs typeface="Times New Roman" panose="02020603050405020304" pitchFamily="18" charset="0"/>
              </a:rPr>
              <a:t>There is a surprisingly simple yet very effective flow you can use at the beginning of an inquiry email: </a:t>
            </a:r>
            <a:r>
              <a:rPr lang="en-US" sz="2400" b="1" i="0" dirty="0">
                <a:solidFill>
                  <a:srgbClr val="222222"/>
                </a:solidFill>
                <a:effectLst/>
                <a:latin typeface="Times New Roman" panose="02020603050405020304" pitchFamily="18" charset="0"/>
                <a:cs typeface="Times New Roman" panose="02020603050405020304" pitchFamily="18" charset="0"/>
              </a:rPr>
              <a:t>Greet – Introduce – Reference</a:t>
            </a:r>
            <a:r>
              <a:rPr lang="en-US" sz="2400" b="0" i="0" dirty="0">
                <a:solidFill>
                  <a:srgbClr val="222222"/>
                </a:solidFill>
                <a:effectLst/>
                <a:latin typeface="Times New Roman" panose="02020603050405020304" pitchFamily="18" charset="0"/>
                <a:cs typeface="Times New Roman" panose="02020603050405020304" pitchFamily="18" charset="0"/>
              </a:rPr>
              <a:t>.</a:t>
            </a:r>
          </a:p>
          <a:p>
            <a:pPr marL="0" indent="0" algn="l">
              <a:buNone/>
            </a:pPr>
            <a:r>
              <a:rPr lang="en-US" b="0" i="0" dirty="0">
                <a:solidFill>
                  <a:srgbClr val="111111"/>
                </a:solidFill>
                <a:effectLst/>
                <a:latin typeface="roboto"/>
              </a:rPr>
              <a:t>   </a:t>
            </a:r>
            <a:r>
              <a:rPr lang="en-US" b="0" i="0" dirty="0">
                <a:solidFill>
                  <a:srgbClr val="FF0000"/>
                </a:solidFill>
                <a:effectLst/>
                <a:latin typeface="Times New Roman" panose="02020603050405020304" pitchFamily="18" charset="0"/>
                <a:cs typeface="Times New Roman" panose="02020603050405020304" pitchFamily="18" charset="0"/>
              </a:rPr>
              <a:t>Greet:</a:t>
            </a:r>
            <a:endParaRPr lang="en-US" b="1" i="0" dirty="0">
              <a:solidFill>
                <a:srgbClr val="FF0000"/>
              </a:solidFill>
              <a:effectLst/>
              <a:latin typeface="Times New Roman" panose="02020603050405020304" pitchFamily="18" charset="0"/>
              <a:cs typeface="Times New Roman" panose="02020603050405020304" pitchFamily="18" charset="0"/>
            </a:endParaRPr>
          </a:p>
          <a:p>
            <a:pPr marL="0" indent="0" algn="l">
              <a:buNone/>
            </a:pPr>
            <a:r>
              <a:rPr lang="en-US" sz="2400" b="0" i="0" dirty="0">
                <a:solidFill>
                  <a:srgbClr val="222222"/>
                </a:solidFill>
                <a:effectLst/>
                <a:latin typeface="Times New Roman" panose="02020603050405020304" pitchFamily="18" charset="0"/>
                <a:cs typeface="Times New Roman" panose="02020603050405020304" pitchFamily="18" charset="0"/>
              </a:rPr>
              <a:t>Firstly, greet your recipient using traditional salutations:</a:t>
            </a:r>
          </a:p>
          <a:p>
            <a:r>
              <a:rPr lang="en-US" sz="2400" dirty="0">
                <a:latin typeface="Times New Roman" panose="02020603050405020304" pitchFamily="18" charset="0"/>
                <a:cs typeface="Times New Roman" panose="02020603050405020304" pitchFamily="18" charset="0"/>
              </a:rPr>
              <a:t>– If you don’t know the recipient’s name: write Dear Sir/Dear Madam/Dear Sir or Madam. You can also address the whole company or department: Dear Sales Department.</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If you know the recipient’s name: use  Dear + courtesy titles (Mr., Ms., Mrs.) + their last name</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6939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DCA80-6942-4C28-BF48-60915F6BCC29}"/>
              </a:ext>
            </a:extLst>
          </p:cNvPr>
          <p:cNvSpPr>
            <a:spLocks noGrp="1"/>
          </p:cNvSpPr>
          <p:nvPr>
            <p:ph type="title"/>
          </p:nvPr>
        </p:nvSpPr>
        <p:spPr>
          <a:xfrm>
            <a:off x="838200" y="365125"/>
            <a:ext cx="10515600" cy="426445"/>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1F8C34B8-6B64-40F6-9C6B-9A03F8C6EBDC}"/>
              </a:ext>
            </a:extLst>
          </p:cNvPr>
          <p:cNvSpPr>
            <a:spLocks noGrp="1"/>
          </p:cNvSpPr>
          <p:nvPr>
            <p:ph idx="1"/>
          </p:nvPr>
        </p:nvSpPr>
        <p:spPr>
          <a:xfrm>
            <a:off x="838200" y="914400"/>
            <a:ext cx="10515600" cy="5262563"/>
          </a:xfrm>
        </p:spPr>
        <p:txBody>
          <a:bodyPr/>
          <a:lstStyle/>
          <a:p>
            <a:pPr algn="l">
              <a:buFont typeface="Arial" panose="020B0604020202020204" pitchFamily="34" charset="0"/>
              <a:buChar char="•"/>
            </a:pPr>
            <a:r>
              <a:rPr lang="en-US" sz="2400" b="0" i="0" dirty="0">
                <a:solidFill>
                  <a:srgbClr val="FF0000"/>
                </a:solidFill>
                <a:effectLst/>
                <a:latin typeface="Times New Roman" panose="02020603050405020304" pitchFamily="18" charset="0"/>
                <a:cs typeface="Times New Roman" panose="02020603050405020304" pitchFamily="18" charset="0"/>
              </a:rPr>
              <a:t>Introduce:</a:t>
            </a:r>
            <a:endParaRPr lang="en-US" sz="2400" b="1" i="0" dirty="0">
              <a:solidFill>
                <a:srgbClr val="FF0000"/>
              </a:solidFill>
              <a:effectLst/>
              <a:latin typeface="Times New Roman" panose="02020603050405020304" pitchFamily="18" charset="0"/>
              <a:cs typeface="Times New Roman" panose="02020603050405020304" pitchFamily="18" charset="0"/>
            </a:endParaRPr>
          </a:p>
          <a:p>
            <a:pPr algn="l"/>
            <a:r>
              <a:rPr lang="en-US" sz="2400" b="0" i="0" dirty="0">
                <a:solidFill>
                  <a:srgbClr val="222222"/>
                </a:solidFill>
                <a:effectLst/>
                <a:latin typeface="Times New Roman" panose="02020603050405020304" pitchFamily="18" charset="0"/>
                <a:cs typeface="Times New Roman" panose="02020603050405020304" pitchFamily="18" charset="0"/>
              </a:rPr>
              <a:t>Secondly, kindly introduce yourself so your recipient know who they are talking with. This will make it easier for both of you to do business. You should include your name, job title, department as well as your company’s name.</a:t>
            </a:r>
          </a:p>
          <a:p>
            <a:r>
              <a:rPr lang="en-US" sz="2400" b="0" i="1" dirty="0">
                <a:solidFill>
                  <a:srgbClr val="222222"/>
                </a:solidFill>
                <a:effectLst/>
                <a:latin typeface="Times New Roman" panose="02020603050405020304" pitchFamily="18" charset="0"/>
                <a:cs typeface="Times New Roman" panose="02020603050405020304" pitchFamily="18" charset="0"/>
              </a:rPr>
              <a:t>I am [name], [title]/from … department of … company. Our company is a retailer/supplier specialized in </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9051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E7756-BA8C-4C70-BCDB-0BE7337DB0E7}"/>
              </a:ext>
            </a:extLst>
          </p:cNvPr>
          <p:cNvSpPr>
            <a:spLocks noGrp="1"/>
          </p:cNvSpPr>
          <p:nvPr>
            <p:ph type="title"/>
          </p:nvPr>
        </p:nvSpPr>
        <p:spPr>
          <a:xfrm>
            <a:off x="838200" y="365126"/>
            <a:ext cx="10515600" cy="481036"/>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3771121A-97C5-4ABD-862F-28F1C1C507CF}"/>
              </a:ext>
            </a:extLst>
          </p:cNvPr>
          <p:cNvSpPr>
            <a:spLocks noGrp="1"/>
          </p:cNvSpPr>
          <p:nvPr>
            <p:ph idx="1"/>
          </p:nvPr>
        </p:nvSpPr>
        <p:spPr>
          <a:xfrm>
            <a:off x="838200" y="996287"/>
            <a:ext cx="10515600" cy="5180676"/>
          </a:xfrm>
        </p:spPr>
        <p:txBody>
          <a:bodyPr/>
          <a:lstStyle/>
          <a:p>
            <a:pPr algn="l">
              <a:buFont typeface="Arial" panose="020B0604020202020204" pitchFamily="34" charset="0"/>
              <a:buChar char="•"/>
            </a:pPr>
            <a:r>
              <a:rPr lang="en-US" sz="2400" b="0" i="0" dirty="0">
                <a:solidFill>
                  <a:srgbClr val="111111"/>
                </a:solidFill>
                <a:effectLst/>
                <a:latin typeface="Times New Roman" panose="02020603050405020304" pitchFamily="18" charset="0"/>
                <a:cs typeface="Times New Roman" panose="02020603050405020304" pitchFamily="18" charset="0"/>
              </a:rPr>
              <a:t>Reference:</a:t>
            </a:r>
            <a:endParaRPr lang="en-US" sz="2400" b="1" i="0" dirty="0">
              <a:solidFill>
                <a:srgbClr val="111111"/>
              </a:solidFill>
              <a:effectLst/>
              <a:latin typeface="Times New Roman" panose="02020603050405020304" pitchFamily="18" charset="0"/>
              <a:cs typeface="Times New Roman" panose="02020603050405020304" pitchFamily="18" charset="0"/>
            </a:endParaRPr>
          </a:p>
          <a:p>
            <a:pPr algn="l"/>
            <a:r>
              <a:rPr lang="en-US" sz="2400" b="0" i="0" dirty="0">
                <a:solidFill>
                  <a:srgbClr val="222222"/>
                </a:solidFill>
                <a:effectLst/>
                <a:latin typeface="Times New Roman" panose="02020603050405020304" pitchFamily="18" charset="0"/>
                <a:cs typeface="Times New Roman" panose="02020603050405020304" pitchFamily="18" charset="0"/>
              </a:rPr>
              <a:t>Thirdly, tell them where you get their contact. It could be from an advertisement or a sales call. If someone in your network refers to this company, say it as well.</a:t>
            </a:r>
          </a:p>
          <a:p>
            <a:pPr algn="l"/>
            <a:r>
              <a:rPr lang="en-US" sz="2400" b="0" i="0" dirty="0">
                <a:solidFill>
                  <a:srgbClr val="222222"/>
                </a:solidFill>
                <a:effectLst/>
                <a:latin typeface="Times New Roman" panose="02020603050405020304" pitchFamily="18" charset="0"/>
                <a:cs typeface="Times New Roman" panose="02020603050405020304" pitchFamily="18" charset="0"/>
              </a:rPr>
              <a:t>Based on your reference, the recipient can identify which type of partner you are. Consequently, they can deal with your request in the most suitable way.</a:t>
            </a:r>
          </a:p>
          <a:p>
            <a:endParaRPr lang="en-IN" dirty="0"/>
          </a:p>
        </p:txBody>
      </p:sp>
    </p:spTree>
    <p:extLst>
      <p:ext uri="{BB962C8B-B14F-4D97-AF65-F5344CB8AC3E}">
        <p14:creationId xmlns:p14="http://schemas.microsoft.com/office/powerpoint/2010/main" val="3155095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2EA44C-A8F3-4DCC-8D44-C3719416475F}"/>
              </a:ext>
            </a:extLst>
          </p:cNvPr>
          <p:cNvPicPr>
            <a:picLocks noChangeAspect="1"/>
          </p:cNvPicPr>
          <p:nvPr/>
        </p:nvPicPr>
        <p:blipFill>
          <a:blip r:embed="rId2"/>
          <a:stretch>
            <a:fillRect/>
          </a:stretch>
        </p:blipFill>
        <p:spPr>
          <a:xfrm>
            <a:off x="2046298" y="0"/>
            <a:ext cx="8953798" cy="6858000"/>
          </a:xfrm>
          <a:prstGeom prst="rect">
            <a:avLst/>
          </a:prstGeom>
        </p:spPr>
      </p:pic>
    </p:spTree>
    <p:extLst>
      <p:ext uri="{BB962C8B-B14F-4D97-AF65-F5344CB8AC3E}">
        <p14:creationId xmlns:p14="http://schemas.microsoft.com/office/powerpoint/2010/main" val="121025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6E2D18-84A9-4AA0-8B35-6DCCFDA3A905}"/>
              </a:ext>
            </a:extLst>
          </p:cNvPr>
          <p:cNvPicPr>
            <a:picLocks noChangeAspect="1"/>
          </p:cNvPicPr>
          <p:nvPr/>
        </p:nvPicPr>
        <p:blipFill>
          <a:blip r:embed="rId2"/>
          <a:stretch>
            <a:fillRect/>
          </a:stretch>
        </p:blipFill>
        <p:spPr>
          <a:xfrm>
            <a:off x="1360714" y="0"/>
            <a:ext cx="9470571" cy="6858000"/>
          </a:xfrm>
          <a:prstGeom prst="rect">
            <a:avLst/>
          </a:prstGeom>
        </p:spPr>
      </p:pic>
    </p:spTree>
    <p:extLst>
      <p:ext uri="{BB962C8B-B14F-4D97-AF65-F5344CB8AC3E}">
        <p14:creationId xmlns:p14="http://schemas.microsoft.com/office/powerpoint/2010/main" val="3098919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A950-35FD-49EC-AD30-44EDCE44F9F1}"/>
              </a:ext>
            </a:extLst>
          </p:cNvPr>
          <p:cNvSpPr>
            <a:spLocks noGrp="1"/>
          </p:cNvSpPr>
          <p:nvPr>
            <p:ph type="title"/>
          </p:nvPr>
        </p:nvSpPr>
        <p:spPr/>
        <p:txBody>
          <a:bodyPr/>
          <a:lstStyle/>
          <a:p>
            <a:r>
              <a:rPr lang="en-IN" dirty="0"/>
              <a:t>What are business letters?</a:t>
            </a:r>
          </a:p>
        </p:txBody>
      </p:sp>
      <p:sp>
        <p:nvSpPr>
          <p:cNvPr id="3" name="Content Placeholder 2">
            <a:extLst>
              <a:ext uri="{FF2B5EF4-FFF2-40B4-BE49-F238E27FC236}">
                <a16:creationId xmlns:a16="http://schemas.microsoft.com/office/drawing/2014/main" id="{9A01FE5B-8528-49EE-94D6-44D1F1BFA4ED}"/>
              </a:ext>
            </a:extLst>
          </p:cNvPr>
          <p:cNvSpPr>
            <a:spLocks noGrp="1"/>
          </p:cNvSpPr>
          <p:nvPr>
            <p:ph idx="1"/>
          </p:nvPr>
        </p:nvSpPr>
        <p:spPr/>
        <p:txBody>
          <a:bodyPr/>
          <a:lstStyle/>
          <a:p>
            <a:r>
              <a:rPr lang="en-US" dirty="0"/>
              <a:t>A business letter is a letter from one company to another, or between such organizations and their customers, clients, or other external parties. </a:t>
            </a:r>
          </a:p>
          <a:p>
            <a:r>
              <a:rPr lang="en-US" dirty="0"/>
              <a:t>The overall style of letter depends on the relationship between the parties concerned.</a:t>
            </a:r>
          </a:p>
          <a:p>
            <a:r>
              <a:rPr lang="en-US" dirty="0"/>
              <a:t>A </a:t>
            </a:r>
            <a:r>
              <a:rPr lang="en-US" b="1" dirty="0"/>
              <a:t>business letter</a:t>
            </a:r>
            <a:r>
              <a:rPr lang="en-US" dirty="0"/>
              <a:t> includes contact information, a salutation, the body of the </a:t>
            </a:r>
            <a:r>
              <a:rPr lang="en-US" b="1" dirty="0"/>
              <a:t>letter</a:t>
            </a:r>
            <a:r>
              <a:rPr lang="en-US" dirty="0"/>
              <a:t>, a complimentary close, and a signature.</a:t>
            </a:r>
            <a:endParaRPr lang="en-IN" dirty="0"/>
          </a:p>
        </p:txBody>
      </p:sp>
    </p:spTree>
    <p:extLst>
      <p:ext uri="{BB962C8B-B14F-4D97-AF65-F5344CB8AC3E}">
        <p14:creationId xmlns:p14="http://schemas.microsoft.com/office/powerpoint/2010/main" val="1460760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35BBD7-CB26-40E3-B92F-37C8E7DDD467}"/>
              </a:ext>
            </a:extLst>
          </p:cNvPr>
          <p:cNvPicPr>
            <a:picLocks noChangeAspect="1"/>
          </p:cNvPicPr>
          <p:nvPr/>
        </p:nvPicPr>
        <p:blipFill>
          <a:blip r:embed="rId2"/>
          <a:stretch>
            <a:fillRect/>
          </a:stretch>
        </p:blipFill>
        <p:spPr>
          <a:xfrm>
            <a:off x="777923" y="313900"/>
            <a:ext cx="9009530" cy="6059604"/>
          </a:xfrm>
          <a:prstGeom prst="rect">
            <a:avLst/>
          </a:prstGeom>
        </p:spPr>
      </p:pic>
    </p:spTree>
    <p:extLst>
      <p:ext uri="{BB962C8B-B14F-4D97-AF65-F5344CB8AC3E}">
        <p14:creationId xmlns:p14="http://schemas.microsoft.com/office/powerpoint/2010/main" val="3753412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5AD007-170C-4CD6-8E19-48190D45898D}"/>
              </a:ext>
            </a:extLst>
          </p:cNvPr>
          <p:cNvPicPr>
            <a:picLocks noChangeAspect="1"/>
          </p:cNvPicPr>
          <p:nvPr/>
        </p:nvPicPr>
        <p:blipFill>
          <a:blip r:embed="rId2"/>
          <a:stretch>
            <a:fillRect/>
          </a:stretch>
        </p:blipFill>
        <p:spPr>
          <a:xfrm>
            <a:off x="982639" y="341194"/>
            <a:ext cx="10372298" cy="6182436"/>
          </a:xfrm>
          <a:prstGeom prst="rect">
            <a:avLst/>
          </a:prstGeom>
        </p:spPr>
      </p:pic>
    </p:spTree>
    <p:extLst>
      <p:ext uri="{BB962C8B-B14F-4D97-AF65-F5344CB8AC3E}">
        <p14:creationId xmlns:p14="http://schemas.microsoft.com/office/powerpoint/2010/main" val="2753205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D4A880-40A1-4259-9CEF-6DBBBC1BF6F8}"/>
              </a:ext>
            </a:extLst>
          </p:cNvPr>
          <p:cNvPicPr>
            <a:picLocks noChangeAspect="1"/>
          </p:cNvPicPr>
          <p:nvPr/>
        </p:nvPicPr>
        <p:blipFill>
          <a:blip r:embed="rId2"/>
          <a:stretch>
            <a:fillRect/>
          </a:stretch>
        </p:blipFill>
        <p:spPr>
          <a:xfrm>
            <a:off x="1351128" y="736979"/>
            <a:ext cx="9362365" cy="5145206"/>
          </a:xfrm>
          <a:prstGeom prst="rect">
            <a:avLst/>
          </a:prstGeom>
        </p:spPr>
      </p:pic>
    </p:spTree>
    <p:extLst>
      <p:ext uri="{BB962C8B-B14F-4D97-AF65-F5344CB8AC3E}">
        <p14:creationId xmlns:p14="http://schemas.microsoft.com/office/powerpoint/2010/main" val="3258273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112D21-A045-4949-B277-E457F09CFD92}"/>
              </a:ext>
            </a:extLst>
          </p:cNvPr>
          <p:cNvSpPr txBox="1"/>
          <p:nvPr/>
        </p:nvSpPr>
        <p:spPr>
          <a:xfrm>
            <a:off x="1024659" y="1859339"/>
            <a:ext cx="9512489" cy="5324535"/>
          </a:xfrm>
          <a:prstGeom prst="rect">
            <a:avLst/>
          </a:prstGeom>
          <a:noFill/>
        </p:spPr>
        <p:txBody>
          <a:bodyPr wrap="square">
            <a:spAutoFit/>
          </a:bodyPr>
          <a:lstStyle/>
          <a:p>
            <a:r>
              <a:rPr lang="en-US" sz="2400" b="1" dirty="0">
                <a:solidFill>
                  <a:srgbClr val="FF0000"/>
                </a:solidFill>
              </a:rPr>
              <a:t>Adjustment letters</a:t>
            </a:r>
          </a:p>
          <a:p>
            <a:r>
              <a:rPr lang="en-US" sz="2400" b="1" dirty="0"/>
              <a:t>Factors to be considered while drafting Adjustment Letter Or, Contents of Adjustment Letter</a:t>
            </a:r>
          </a:p>
          <a:p>
            <a:r>
              <a:rPr lang="en-US" sz="2400" dirty="0"/>
              <a:t>In drafting adjustment letter, the following points should be kept in mind so that in can convince the affected buyer:</a:t>
            </a:r>
          </a:p>
          <a:p>
            <a:pPr>
              <a:buFont typeface="+mj-lt"/>
              <a:buAutoNum type="arabicPeriod"/>
            </a:pPr>
            <a:r>
              <a:rPr lang="en-US" sz="2400" b="1" dirty="0"/>
              <a:t>Acknowledging the claim letter</a:t>
            </a:r>
            <a:r>
              <a:rPr lang="en-US" sz="2400" dirty="0"/>
              <a:t>: At the begging of the adjustment letter, the seller should acknowledge the claim letter of the customer and thank the customer for pointing out the mistakes.</a:t>
            </a:r>
          </a:p>
          <a:p>
            <a:pPr>
              <a:buFont typeface="+mj-lt"/>
              <a:buAutoNum type="arabicPeriod"/>
            </a:pPr>
            <a:r>
              <a:rPr lang="en-US" sz="2400" b="1" dirty="0"/>
              <a:t>Regretting for mistakes</a:t>
            </a:r>
            <a:r>
              <a:rPr lang="en-US" sz="2400" dirty="0"/>
              <a:t>: Reply letter should regret the mistakes and inconvenience of the seller sincerely. If the seller is definitely at fault, he can apologize by saying,” I am sorry”, “We apologize” etc.</a:t>
            </a:r>
          </a:p>
          <a:p>
            <a:pPr>
              <a:buFont typeface="+mj-lt"/>
              <a:buAutoNum type="arabicPeriod"/>
            </a:pPr>
            <a:r>
              <a:rPr lang="en-US" sz="2400" b="1" dirty="0"/>
              <a:t>Immediate reply</a:t>
            </a:r>
            <a:r>
              <a:rPr lang="en-US" sz="2400" dirty="0"/>
              <a:t>: After receiving a complaint from the buyer, the seller should give its reply immediately. Delay in reply may create further arrogance</a:t>
            </a:r>
            <a:r>
              <a:rPr lang="en-US" sz="2800" dirty="0"/>
              <a:t>.</a:t>
            </a:r>
          </a:p>
        </p:txBody>
      </p:sp>
    </p:spTree>
    <p:extLst>
      <p:ext uri="{BB962C8B-B14F-4D97-AF65-F5344CB8AC3E}">
        <p14:creationId xmlns:p14="http://schemas.microsoft.com/office/powerpoint/2010/main" val="1553268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E31E4-7069-4F49-802A-F00B5F912871}"/>
              </a:ext>
            </a:extLst>
          </p:cNvPr>
          <p:cNvSpPr txBox="1"/>
          <p:nvPr/>
        </p:nvSpPr>
        <p:spPr>
          <a:xfrm>
            <a:off x="1467852" y="1305342"/>
            <a:ext cx="9384631" cy="4893647"/>
          </a:xfrm>
          <a:prstGeom prst="rect">
            <a:avLst/>
          </a:prstGeom>
          <a:noFill/>
        </p:spPr>
        <p:txBody>
          <a:bodyPr wrap="square">
            <a:spAutoFit/>
          </a:bodyPr>
          <a:lstStyle/>
          <a:p>
            <a:pPr>
              <a:buFont typeface="+mj-lt"/>
              <a:buAutoNum type="arabicPeriod"/>
            </a:pPr>
            <a:r>
              <a:rPr lang="en-US" sz="2400" b="1" dirty="0"/>
              <a:t>Granting immediate promise</a:t>
            </a:r>
            <a:r>
              <a:rPr lang="en-US" sz="2400" dirty="0"/>
              <a:t>: If the customer demand for something specific like a refund or replacement, the seller should grant the promise immediately.</a:t>
            </a:r>
          </a:p>
          <a:p>
            <a:pPr>
              <a:buFont typeface="+mj-lt"/>
              <a:buAutoNum type="arabicPeriod"/>
            </a:pPr>
            <a:r>
              <a:rPr lang="en-US" sz="2400" b="1" dirty="0"/>
              <a:t>Assuring preventive measures</a:t>
            </a:r>
            <a:r>
              <a:rPr lang="en-US" sz="2400" dirty="0"/>
              <a:t>: After receiving the claim from the customers, preventive measures taken by seller should be indicated. Seller must also assure the customer that he will not face any such inconvenience in the future.</a:t>
            </a:r>
          </a:p>
          <a:p>
            <a:pPr>
              <a:buFont typeface="+mj-lt"/>
              <a:buAutoNum type="arabicPeriod"/>
            </a:pPr>
            <a:r>
              <a:rPr lang="en-US" sz="2400" b="1" dirty="0"/>
              <a:t>Offering further cooperation</a:t>
            </a:r>
            <a:r>
              <a:rPr lang="en-US" sz="2400" dirty="0"/>
              <a:t>: In order to promote the goodwill of the company and sustain a relationship with customers, the seller should offer further cooperation and assurance of satisfaction.</a:t>
            </a:r>
          </a:p>
          <a:p>
            <a:pPr>
              <a:buFont typeface="+mj-lt"/>
              <a:buAutoNum type="arabicPeriod"/>
            </a:pPr>
            <a:r>
              <a:rPr lang="en-US" sz="2400" b="1" dirty="0"/>
              <a:t>Convincing customer</a:t>
            </a:r>
            <a:r>
              <a:rPr lang="en-US" sz="2400" dirty="0"/>
              <a:t>: If the claim of the customer is unfair, unreasonable and unjust, the seller should not react violently. Rather, he should convince the buyer to consider the matter from the seller’s angle.</a:t>
            </a:r>
          </a:p>
        </p:txBody>
      </p:sp>
    </p:spTree>
    <p:extLst>
      <p:ext uri="{BB962C8B-B14F-4D97-AF65-F5344CB8AC3E}">
        <p14:creationId xmlns:p14="http://schemas.microsoft.com/office/powerpoint/2010/main" val="3923342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37C3A-C378-422C-9C96-AA42CA9FA1A8}"/>
              </a:ext>
            </a:extLst>
          </p:cNvPr>
          <p:cNvSpPr>
            <a:spLocks noGrp="1"/>
          </p:cNvSpPr>
          <p:nvPr>
            <p:ph type="title"/>
          </p:nvPr>
        </p:nvSpPr>
        <p:spPr/>
        <p:txBody>
          <a:bodyPr/>
          <a:lstStyle/>
          <a:p>
            <a:r>
              <a:rPr lang="en-IN" dirty="0"/>
              <a:t>The Purpose of a Business Letter</a:t>
            </a:r>
          </a:p>
        </p:txBody>
      </p:sp>
      <p:sp>
        <p:nvSpPr>
          <p:cNvPr id="3" name="Content Placeholder 2">
            <a:extLst>
              <a:ext uri="{FF2B5EF4-FFF2-40B4-BE49-F238E27FC236}">
                <a16:creationId xmlns:a16="http://schemas.microsoft.com/office/drawing/2014/main" id="{6416D1AB-047F-445E-BE70-0536B5A744F9}"/>
              </a:ext>
            </a:extLst>
          </p:cNvPr>
          <p:cNvSpPr>
            <a:spLocks noGrp="1"/>
          </p:cNvSpPr>
          <p:nvPr>
            <p:ph idx="1"/>
          </p:nvPr>
        </p:nvSpPr>
        <p:spPr/>
        <p:txBody>
          <a:bodyPr/>
          <a:lstStyle/>
          <a:p>
            <a:r>
              <a:rPr lang="en-IN" dirty="0"/>
              <a:t>Information mail</a:t>
            </a:r>
          </a:p>
          <a:p>
            <a:r>
              <a:rPr lang="en-IN" dirty="0"/>
              <a:t>Enquiry</a:t>
            </a:r>
          </a:p>
          <a:p>
            <a:r>
              <a:rPr lang="en-IN" dirty="0"/>
              <a:t>Reply to enquiry</a:t>
            </a:r>
          </a:p>
          <a:p>
            <a:r>
              <a:rPr lang="en-IN" dirty="0"/>
              <a:t>Arrangement</a:t>
            </a:r>
          </a:p>
          <a:p>
            <a:r>
              <a:rPr lang="en-IN" dirty="0"/>
              <a:t>Placing an order/ cancelling/ modifying an order</a:t>
            </a:r>
          </a:p>
          <a:p>
            <a:r>
              <a:rPr lang="en-IN" dirty="0"/>
              <a:t>Complaining about products/ delayed delivery/ service</a:t>
            </a:r>
          </a:p>
        </p:txBody>
      </p:sp>
    </p:spTree>
    <p:extLst>
      <p:ext uri="{BB962C8B-B14F-4D97-AF65-F5344CB8AC3E}">
        <p14:creationId xmlns:p14="http://schemas.microsoft.com/office/powerpoint/2010/main" val="4024702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4CD0E-5763-4752-B753-8C6E3A3F30EC}"/>
              </a:ext>
            </a:extLst>
          </p:cNvPr>
          <p:cNvSpPr>
            <a:spLocks noGrp="1"/>
          </p:cNvSpPr>
          <p:nvPr>
            <p:ph type="title"/>
          </p:nvPr>
        </p:nvSpPr>
        <p:spPr>
          <a:xfrm>
            <a:off x="838200" y="365126"/>
            <a:ext cx="10515600" cy="863174"/>
          </a:xfrm>
        </p:spPr>
        <p:txBody>
          <a:bodyPr/>
          <a:lstStyle/>
          <a:p>
            <a:r>
              <a:rPr lang="en-IN" dirty="0">
                <a:solidFill>
                  <a:srgbClr val="002060"/>
                </a:solidFill>
                <a:latin typeface="Times New Roman" panose="02020603050405020304" pitchFamily="18" charset="0"/>
                <a:cs typeface="Times New Roman" panose="02020603050405020304" pitchFamily="18" charset="0"/>
              </a:rPr>
              <a:t>Parts of a business letter</a:t>
            </a:r>
          </a:p>
        </p:txBody>
      </p:sp>
      <p:sp>
        <p:nvSpPr>
          <p:cNvPr id="3" name="Content Placeholder 2">
            <a:extLst>
              <a:ext uri="{FF2B5EF4-FFF2-40B4-BE49-F238E27FC236}">
                <a16:creationId xmlns:a16="http://schemas.microsoft.com/office/drawing/2014/main" id="{F7C59B78-23E4-4200-9D5E-8591823E812B}"/>
              </a:ext>
            </a:extLst>
          </p:cNvPr>
          <p:cNvSpPr>
            <a:spLocks noGrp="1"/>
          </p:cNvSpPr>
          <p:nvPr>
            <p:ph idx="1"/>
          </p:nvPr>
        </p:nvSpPr>
        <p:spPr>
          <a:xfrm>
            <a:off x="838200" y="1228300"/>
            <a:ext cx="10515600" cy="4948663"/>
          </a:xfrm>
        </p:spPr>
        <p:txBody>
          <a:bodyPr>
            <a:normAutofit lnSpcReduction="10000"/>
          </a:bodyPr>
          <a:lstStyle/>
          <a:p>
            <a:r>
              <a:rPr lang="en-US" dirty="0">
                <a:solidFill>
                  <a:srgbClr val="002060"/>
                </a:solidFill>
                <a:latin typeface="Times New Roman" panose="02020603050405020304" pitchFamily="18" charset="0"/>
                <a:cs typeface="Times New Roman" panose="02020603050405020304" pitchFamily="18" charset="0"/>
              </a:rPr>
              <a:t>Experts generally agree that there are </a:t>
            </a:r>
            <a:r>
              <a:rPr lang="en-US" dirty="0">
                <a:solidFill>
                  <a:srgbClr val="FF0000"/>
                </a:solidFill>
                <a:latin typeface="Times New Roman" panose="02020603050405020304" pitchFamily="18" charset="0"/>
                <a:cs typeface="Times New Roman" panose="02020603050405020304" pitchFamily="18" charset="0"/>
              </a:rPr>
              <a:t>seven </a:t>
            </a:r>
            <a:r>
              <a:rPr lang="en-US" dirty="0">
                <a:solidFill>
                  <a:srgbClr val="002060"/>
                </a:solidFill>
                <a:latin typeface="Times New Roman" panose="02020603050405020304" pitchFamily="18" charset="0"/>
                <a:cs typeface="Times New Roman" panose="02020603050405020304" pitchFamily="18" charset="0"/>
              </a:rPr>
              <a:t>basic parts in a business letter:</a:t>
            </a:r>
          </a:p>
          <a:p>
            <a:pPr>
              <a:buFont typeface="Arial" panose="020B0604020202020204" pitchFamily="34" charset="0"/>
              <a:buChar char="•"/>
            </a:pPr>
            <a:r>
              <a:rPr lang="en-US" dirty="0">
                <a:solidFill>
                  <a:srgbClr val="FF0000"/>
                </a:solidFill>
                <a:latin typeface="Times New Roman" panose="02020603050405020304" pitchFamily="18" charset="0"/>
                <a:cs typeface="Times New Roman" panose="02020603050405020304" pitchFamily="18" charset="0"/>
              </a:rPr>
              <a:t>Sender's address</a:t>
            </a:r>
            <a:r>
              <a:rPr lang="en-US" dirty="0">
                <a:solidFill>
                  <a:srgbClr val="002060"/>
                </a:solidFill>
                <a:latin typeface="Times New Roman" panose="02020603050405020304" pitchFamily="18" charset="0"/>
                <a:cs typeface="Times New Roman" panose="02020603050405020304" pitchFamily="18" charset="0"/>
              </a:rPr>
              <a:t>. Optimally, you want to have printed company letterhead. ... </a:t>
            </a:r>
          </a:p>
          <a:p>
            <a:pPr>
              <a:buFont typeface="Arial" panose="020B0604020202020204" pitchFamily="34" charset="0"/>
              <a:buChar char="•"/>
            </a:pPr>
            <a:r>
              <a:rPr lang="en-US" dirty="0">
                <a:solidFill>
                  <a:srgbClr val="FF0000"/>
                </a:solidFill>
                <a:latin typeface="Times New Roman" panose="02020603050405020304" pitchFamily="18" charset="0"/>
                <a:cs typeface="Times New Roman" panose="02020603050405020304" pitchFamily="18" charset="0"/>
              </a:rPr>
              <a:t>Date.</a:t>
            </a:r>
            <a:r>
              <a:rPr lang="en-US" dirty="0">
                <a:solidFill>
                  <a:srgbClr val="002060"/>
                </a:solidFill>
                <a:latin typeface="Times New Roman" panose="02020603050405020304" pitchFamily="18" charset="0"/>
                <a:cs typeface="Times New Roman" panose="02020603050405020304" pitchFamily="18" charset="0"/>
              </a:rPr>
              <a:t> Whoever receives the letter needs to know when the letter was written. ... </a:t>
            </a:r>
          </a:p>
          <a:p>
            <a:pPr>
              <a:buFont typeface="Arial" panose="020B0604020202020204" pitchFamily="34" charset="0"/>
              <a:buChar char="•"/>
            </a:pPr>
            <a:r>
              <a:rPr lang="en-US" dirty="0">
                <a:solidFill>
                  <a:srgbClr val="FF0000"/>
                </a:solidFill>
                <a:latin typeface="Times New Roman" panose="02020603050405020304" pitchFamily="18" charset="0"/>
                <a:cs typeface="Times New Roman" panose="02020603050405020304" pitchFamily="18" charset="0"/>
              </a:rPr>
              <a:t>Recipient's address</a:t>
            </a:r>
            <a:r>
              <a:rPr lang="en-US" dirty="0">
                <a:solidFill>
                  <a:srgbClr val="002060"/>
                </a:solidFill>
                <a:latin typeface="Times New Roman" panose="02020603050405020304" pitchFamily="18" charset="0"/>
                <a:cs typeface="Times New Roman" panose="02020603050405020304" pitchFamily="18" charset="0"/>
              </a:rPr>
              <a:t>. ... </a:t>
            </a:r>
          </a:p>
          <a:p>
            <a:pPr>
              <a:buFont typeface="Arial" panose="020B0604020202020204" pitchFamily="34" charset="0"/>
              <a:buChar char="•"/>
            </a:pPr>
            <a:r>
              <a:rPr lang="en-US" dirty="0">
                <a:solidFill>
                  <a:srgbClr val="FF0000"/>
                </a:solidFill>
                <a:latin typeface="Times New Roman" panose="02020603050405020304" pitchFamily="18" charset="0"/>
                <a:cs typeface="Times New Roman" panose="02020603050405020304" pitchFamily="18" charset="0"/>
              </a:rPr>
              <a:t>Salutation. </a:t>
            </a:r>
            <a:r>
              <a:rPr lang="en-US" dirty="0">
                <a:solidFill>
                  <a:srgbClr val="002060"/>
                </a:solidFill>
                <a:latin typeface="Times New Roman" panose="02020603050405020304" pitchFamily="18" charset="0"/>
                <a:cs typeface="Times New Roman" panose="02020603050405020304" pitchFamily="18" charset="0"/>
              </a:rPr>
              <a:t>... </a:t>
            </a:r>
          </a:p>
          <a:p>
            <a:pPr>
              <a:buFont typeface="Arial" panose="020B0604020202020204" pitchFamily="34" charset="0"/>
              <a:buChar char="•"/>
            </a:pPr>
            <a:r>
              <a:rPr lang="en-US" dirty="0">
                <a:solidFill>
                  <a:srgbClr val="FF0000"/>
                </a:solidFill>
                <a:latin typeface="Times New Roman" panose="02020603050405020304" pitchFamily="18" charset="0"/>
                <a:cs typeface="Times New Roman" panose="02020603050405020304" pitchFamily="18" charset="0"/>
              </a:rPr>
              <a:t>Body. </a:t>
            </a:r>
            <a:r>
              <a:rPr lang="en-US" dirty="0">
                <a:solidFill>
                  <a:srgbClr val="002060"/>
                </a:solidFill>
                <a:latin typeface="Times New Roman" panose="02020603050405020304" pitchFamily="18" charset="0"/>
                <a:cs typeface="Times New Roman" panose="02020603050405020304" pitchFamily="18" charset="0"/>
              </a:rPr>
              <a:t>... </a:t>
            </a:r>
          </a:p>
          <a:p>
            <a:pPr>
              <a:buFont typeface="Arial" panose="020B0604020202020204" pitchFamily="34" charset="0"/>
              <a:buChar char="•"/>
            </a:pPr>
            <a:r>
              <a:rPr lang="en-US" dirty="0">
                <a:solidFill>
                  <a:srgbClr val="FF0000"/>
                </a:solidFill>
                <a:latin typeface="Times New Roman" panose="02020603050405020304" pitchFamily="18" charset="0"/>
                <a:cs typeface="Times New Roman" panose="02020603050405020304" pitchFamily="18" charset="0"/>
              </a:rPr>
              <a:t>Closing/signature</a:t>
            </a:r>
            <a:r>
              <a:rPr lang="en-US" dirty="0">
                <a:solidFill>
                  <a:srgbClr val="002060"/>
                </a:solidFill>
                <a:latin typeface="Times New Roman" panose="02020603050405020304" pitchFamily="18" charset="0"/>
                <a:cs typeface="Times New Roman" panose="02020603050405020304" pitchFamily="18" charset="0"/>
              </a:rPr>
              <a:t>. ... </a:t>
            </a:r>
          </a:p>
          <a:p>
            <a:pPr>
              <a:buFont typeface="Arial" panose="020B0604020202020204" pitchFamily="34" charset="0"/>
              <a:buChar char="•"/>
            </a:pPr>
            <a:r>
              <a:rPr lang="en-US" dirty="0">
                <a:solidFill>
                  <a:srgbClr val="FF0000"/>
                </a:solidFill>
                <a:latin typeface="Times New Roman" panose="02020603050405020304" pitchFamily="18" charset="0"/>
                <a:cs typeface="Times New Roman" panose="02020603050405020304" pitchFamily="18" charset="0"/>
              </a:rPr>
              <a:t>Enclosures/ Attachments</a:t>
            </a:r>
          </a:p>
          <a:p>
            <a:endParaRPr lang="en-IN" dirty="0"/>
          </a:p>
        </p:txBody>
      </p:sp>
    </p:spTree>
    <p:extLst>
      <p:ext uri="{BB962C8B-B14F-4D97-AF65-F5344CB8AC3E}">
        <p14:creationId xmlns:p14="http://schemas.microsoft.com/office/powerpoint/2010/main" val="3606121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82556-BD2F-4082-94A2-0C04A3309D00}"/>
              </a:ext>
            </a:extLst>
          </p:cNvPr>
          <p:cNvSpPr>
            <a:spLocks noGrp="1"/>
          </p:cNvSpPr>
          <p:nvPr>
            <p:ph type="title"/>
          </p:nvPr>
        </p:nvSpPr>
        <p:spPr/>
        <p:txBody>
          <a:bodyPr/>
          <a:lstStyle/>
          <a:p>
            <a:r>
              <a:rPr lang="en-US" b="1" dirty="0"/>
              <a:t>Your Contact Information </a:t>
            </a:r>
            <a:br>
              <a:rPr lang="en-US" b="1" dirty="0"/>
            </a:br>
            <a:endParaRPr lang="en-IN" dirty="0"/>
          </a:p>
        </p:txBody>
      </p:sp>
      <p:sp>
        <p:nvSpPr>
          <p:cNvPr id="3" name="Content Placeholder 2">
            <a:extLst>
              <a:ext uri="{FF2B5EF4-FFF2-40B4-BE49-F238E27FC236}">
                <a16:creationId xmlns:a16="http://schemas.microsoft.com/office/drawing/2014/main" id="{8834348A-AC1A-4FC7-8364-8BB355D33919}"/>
              </a:ext>
            </a:extLst>
          </p:cNvPr>
          <p:cNvSpPr>
            <a:spLocks noGrp="1"/>
          </p:cNvSpPr>
          <p:nvPr>
            <p:ph idx="1"/>
          </p:nvPr>
        </p:nvSpPr>
        <p:spPr/>
        <p:txBody>
          <a:bodyPr/>
          <a:lstStyle/>
          <a:p>
            <a:pPr>
              <a:buFont typeface="Arial" panose="020B0604020202020204" pitchFamily="34" charset="0"/>
              <a:buChar char="•"/>
            </a:pPr>
            <a:r>
              <a:rPr lang="en-US" dirty="0"/>
              <a:t>Your Name</a:t>
            </a:r>
          </a:p>
          <a:p>
            <a:pPr>
              <a:buFont typeface="Arial" panose="020B0604020202020204" pitchFamily="34" charset="0"/>
              <a:buChar char="•"/>
            </a:pPr>
            <a:r>
              <a:rPr lang="en-US" dirty="0"/>
              <a:t>Your Job Title</a:t>
            </a:r>
          </a:p>
          <a:p>
            <a:pPr>
              <a:buFont typeface="Arial" panose="020B0604020202020204" pitchFamily="34" charset="0"/>
              <a:buChar char="•"/>
            </a:pPr>
            <a:r>
              <a:rPr lang="en-US" dirty="0"/>
              <a:t>Your Company</a:t>
            </a:r>
          </a:p>
          <a:p>
            <a:pPr>
              <a:buFont typeface="Arial" panose="020B0604020202020204" pitchFamily="34" charset="0"/>
              <a:buChar char="•"/>
            </a:pPr>
            <a:r>
              <a:rPr lang="en-US" dirty="0"/>
              <a:t>Your Address</a:t>
            </a:r>
          </a:p>
          <a:p>
            <a:pPr>
              <a:buFont typeface="Arial" panose="020B0604020202020204" pitchFamily="34" charset="0"/>
              <a:buChar char="•"/>
            </a:pPr>
            <a:r>
              <a:rPr lang="en-US" dirty="0"/>
              <a:t>City, State PIN Code</a:t>
            </a:r>
          </a:p>
          <a:p>
            <a:pPr>
              <a:buFont typeface="Arial" panose="020B0604020202020204" pitchFamily="34" charset="0"/>
              <a:buChar char="•"/>
            </a:pPr>
            <a:r>
              <a:rPr lang="en-US" dirty="0"/>
              <a:t>Your Phone Number</a:t>
            </a:r>
          </a:p>
          <a:p>
            <a:pPr>
              <a:buFont typeface="Arial" panose="020B0604020202020204" pitchFamily="34" charset="0"/>
              <a:buChar char="•"/>
            </a:pPr>
            <a:r>
              <a:rPr lang="en-US" dirty="0"/>
              <a:t>Your Email Address</a:t>
            </a:r>
          </a:p>
          <a:p>
            <a:endParaRPr lang="en-IN" dirty="0"/>
          </a:p>
        </p:txBody>
      </p:sp>
    </p:spTree>
    <p:extLst>
      <p:ext uri="{BB962C8B-B14F-4D97-AF65-F5344CB8AC3E}">
        <p14:creationId xmlns:p14="http://schemas.microsoft.com/office/powerpoint/2010/main" val="1398438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71E46-9C93-455B-AE70-A91D265BD1FD}"/>
              </a:ext>
            </a:extLst>
          </p:cNvPr>
          <p:cNvSpPr>
            <a:spLocks noGrp="1"/>
          </p:cNvSpPr>
          <p:nvPr>
            <p:ph type="title"/>
          </p:nvPr>
        </p:nvSpPr>
        <p:spPr/>
        <p:txBody>
          <a:bodyPr/>
          <a:lstStyle/>
          <a:p>
            <a:r>
              <a:rPr lang="en-US" b="1" dirty="0"/>
              <a:t>Recipient’s Contact Information </a:t>
            </a:r>
            <a:br>
              <a:rPr lang="en-US" b="1" dirty="0"/>
            </a:br>
            <a:endParaRPr lang="en-IN" dirty="0"/>
          </a:p>
        </p:txBody>
      </p:sp>
      <p:sp>
        <p:nvSpPr>
          <p:cNvPr id="3" name="Content Placeholder 2">
            <a:extLst>
              <a:ext uri="{FF2B5EF4-FFF2-40B4-BE49-F238E27FC236}">
                <a16:creationId xmlns:a16="http://schemas.microsoft.com/office/drawing/2014/main" id="{409CFC65-BFB5-46F3-8D52-5CB49E41D729}"/>
              </a:ext>
            </a:extLst>
          </p:cNvPr>
          <p:cNvSpPr>
            <a:spLocks noGrp="1"/>
          </p:cNvSpPr>
          <p:nvPr>
            <p:ph idx="1"/>
          </p:nvPr>
        </p:nvSpPr>
        <p:spPr/>
        <p:txBody>
          <a:bodyPr/>
          <a:lstStyle/>
          <a:p>
            <a:pPr>
              <a:buFont typeface="Arial" panose="020B0604020202020204" pitchFamily="34" charset="0"/>
              <a:buChar char="•"/>
            </a:pPr>
            <a:r>
              <a:rPr lang="en-US" dirty="0"/>
              <a:t>Their Name</a:t>
            </a:r>
          </a:p>
          <a:p>
            <a:pPr>
              <a:buFont typeface="Arial" panose="020B0604020202020204" pitchFamily="34" charset="0"/>
              <a:buChar char="•"/>
            </a:pPr>
            <a:r>
              <a:rPr lang="en-US" dirty="0"/>
              <a:t>Their Title</a:t>
            </a:r>
          </a:p>
          <a:p>
            <a:pPr>
              <a:buFont typeface="Arial" panose="020B0604020202020204" pitchFamily="34" charset="0"/>
              <a:buChar char="•"/>
            </a:pPr>
            <a:r>
              <a:rPr lang="en-US" dirty="0"/>
              <a:t>Their Company</a:t>
            </a:r>
          </a:p>
          <a:p>
            <a:pPr>
              <a:buFont typeface="Arial" panose="020B0604020202020204" pitchFamily="34" charset="0"/>
              <a:buChar char="•"/>
            </a:pPr>
            <a:r>
              <a:rPr lang="en-US" dirty="0"/>
              <a:t>The Company’s Address</a:t>
            </a:r>
          </a:p>
          <a:p>
            <a:pPr>
              <a:buFont typeface="Arial" panose="020B0604020202020204" pitchFamily="34" charset="0"/>
              <a:buChar char="•"/>
            </a:pPr>
            <a:r>
              <a:rPr lang="en-US" dirty="0"/>
              <a:t>City, State PIN Code</a:t>
            </a:r>
          </a:p>
          <a:p>
            <a:endParaRPr lang="en-IN" dirty="0"/>
          </a:p>
        </p:txBody>
      </p:sp>
    </p:spTree>
    <p:extLst>
      <p:ext uri="{BB962C8B-B14F-4D97-AF65-F5344CB8AC3E}">
        <p14:creationId xmlns:p14="http://schemas.microsoft.com/office/powerpoint/2010/main" val="1736662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F1181-B2BB-4A07-A5AA-3C2E8226F1A0}"/>
              </a:ext>
            </a:extLst>
          </p:cNvPr>
          <p:cNvSpPr>
            <a:spLocks noGrp="1"/>
          </p:cNvSpPr>
          <p:nvPr>
            <p:ph type="title"/>
          </p:nvPr>
        </p:nvSpPr>
        <p:spPr/>
        <p:txBody>
          <a:bodyPr/>
          <a:lstStyle/>
          <a:p>
            <a:r>
              <a:rPr lang="en-US" b="1" dirty="0"/>
              <a:t>The Salutation </a:t>
            </a:r>
            <a:br>
              <a:rPr lang="en-US" b="1" dirty="0"/>
            </a:br>
            <a:endParaRPr lang="en-IN" dirty="0"/>
          </a:p>
        </p:txBody>
      </p:sp>
      <p:sp>
        <p:nvSpPr>
          <p:cNvPr id="3" name="Content Placeholder 2">
            <a:extLst>
              <a:ext uri="{FF2B5EF4-FFF2-40B4-BE49-F238E27FC236}">
                <a16:creationId xmlns:a16="http://schemas.microsoft.com/office/drawing/2014/main" id="{7A2B8E23-E9CA-4DA3-8D6C-DBF81EB478AC}"/>
              </a:ext>
            </a:extLst>
          </p:cNvPr>
          <p:cNvSpPr>
            <a:spLocks noGrp="1"/>
          </p:cNvSpPr>
          <p:nvPr>
            <p:ph idx="1"/>
          </p:nvPr>
        </p:nvSpPr>
        <p:spPr/>
        <p:txBody>
          <a:bodyPr/>
          <a:lstStyle/>
          <a:p>
            <a:pPr>
              <a:buFont typeface="Arial" panose="020B0604020202020204" pitchFamily="34" charset="0"/>
              <a:buChar char="•"/>
            </a:pPr>
            <a:r>
              <a:rPr lang="en-US" dirty="0"/>
              <a:t>Use "To </a:t>
            </a:r>
            <a:r>
              <a:rPr lang="en-US" dirty="0">
                <a:hlinkClick r:id="rId2"/>
              </a:rPr>
              <a:t>Whom It May Concern</a:t>
            </a:r>
            <a:r>
              <a:rPr lang="en-US" dirty="0"/>
              <a:t>," if you’re unsure specifically whom you’re addressing.</a:t>
            </a:r>
          </a:p>
          <a:p>
            <a:pPr>
              <a:buFont typeface="Arial" panose="020B0604020202020204" pitchFamily="34" charset="0"/>
              <a:buChar char="•"/>
            </a:pPr>
            <a:r>
              <a:rPr lang="en-US" dirty="0"/>
              <a:t>Use the formal </a:t>
            </a:r>
            <a:r>
              <a:rPr lang="en-US" dirty="0">
                <a:hlinkClick r:id="rId3"/>
              </a:rPr>
              <a:t>salutation </a:t>
            </a:r>
            <a:r>
              <a:rPr lang="en-US" dirty="0"/>
              <a:t>“Dear Mr./Ms./Dr. [Last Name],” if you do not know the recipient.</a:t>
            </a:r>
          </a:p>
          <a:p>
            <a:pPr>
              <a:buFont typeface="Arial" panose="020B0604020202020204" pitchFamily="34" charset="0"/>
              <a:buChar char="•"/>
            </a:pPr>
            <a:r>
              <a:rPr lang="en-US" dirty="0"/>
              <a:t>Use “Dear [First Name],” only if you have an informal relationship with the recipient.</a:t>
            </a:r>
          </a:p>
          <a:p>
            <a:endParaRPr lang="en-IN" dirty="0"/>
          </a:p>
        </p:txBody>
      </p:sp>
    </p:spTree>
    <p:extLst>
      <p:ext uri="{BB962C8B-B14F-4D97-AF65-F5344CB8AC3E}">
        <p14:creationId xmlns:p14="http://schemas.microsoft.com/office/powerpoint/2010/main" val="1070669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76C45-E9BA-4378-804B-20A8C2DB0A4E}"/>
              </a:ext>
            </a:extLst>
          </p:cNvPr>
          <p:cNvSpPr>
            <a:spLocks noGrp="1"/>
          </p:cNvSpPr>
          <p:nvPr>
            <p:ph type="title"/>
          </p:nvPr>
        </p:nvSpPr>
        <p:spPr/>
        <p:txBody>
          <a:bodyPr/>
          <a:lstStyle/>
          <a:p>
            <a:r>
              <a:rPr lang="en-US" b="1" dirty="0"/>
              <a:t>The Body </a:t>
            </a:r>
            <a:br>
              <a:rPr lang="en-US" b="1" dirty="0"/>
            </a:br>
            <a:endParaRPr lang="en-IN" dirty="0"/>
          </a:p>
        </p:txBody>
      </p:sp>
      <p:sp>
        <p:nvSpPr>
          <p:cNvPr id="3" name="Content Placeholder 2">
            <a:extLst>
              <a:ext uri="{FF2B5EF4-FFF2-40B4-BE49-F238E27FC236}">
                <a16:creationId xmlns:a16="http://schemas.microsoft.com/office/drawing/2014/main" id="{D490C075-0625-442D-BB41-AE6EAA7695B4}"/>
              </a:ext>
            </a:extLst>
          </p:cNvPr>
          <p:cNvSpPr>
            <a:spLocks noGrp="1"/>
          </p:cNvSpPr>
          <p:nvPr>
            <p:ph idx="1"/>
          </p:nvPr>
        </p:nvSpPr>
        <p:spPr/>
        <p:txBody>
          <a:bodyPr/>
          <a:lstStyle/>
          <a:p>
            <a:pPr>
              <a:buFont typeface="Arial" panose="020B0604020202020204" pitchFamily="34" charset="0"/>
              <a:buChar char="•"/>
            </a:pPr>
            <a:r>
              <a:rPr lang="en-US" dirty="0"/>
              <a:t>Use single-spaced lines with an added space between each paragraph, after the salutation, and above the closing.</a:t>
            </a:r>
          </a:p>
          <a:p>
            <a:pPr>
              <a:buFont typeface="Arial" panose="020B0604020202020204" pitchFamily="34" charset="0"/>
              <a:buChar char="•"/>
            </a:pPr>
            <a:r>
              <a:rPr lang="en-US" dirty="0"/>
              <a:t>Left justify your letter (against the left margin).</a:t>
            </a:r>
          </a:p>
          <a:p>
            <a:endParaRPr lang="en-IN" dirty="0"/>
          </a:p>
        </p:txBody>
      </p:sp>
    </p:spTree>
    <p:extLst>
      <p:ext uri="{BB962C8B-B14F-4D97-AF65-F5344CB8AC3E}">
        <p14:creationId xmlns:p14="http://schemas.microsoft.com/office/powerpoint/2010/main" val="790844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D7044-C016-4280-BEF6-D94D0A7B02A6}"/>
              </a:ext>
            </a:extLst>
          </p:cNvPr>
          <p:cNvSpPr>
            <a:spLocks noGrp="1"/>
          </p:cNvSpPr>
          <p:nvPr>
            <p:ph type="title"/>
          </p:nvPr>
        </p:nvSpPr>
        <p:spPr/>
        <p:txBody>
          <a:bodyPr/>
          <a:lstStyle/>
          <a:p>
            <a:r>
              <a:rPr lang="en-US" b="1" dirty="0"/>
              <a:t>Closing Salutation </a:t>
            </a:r>
            <a:br>
              <a:rPr lang="en-US" b="1" dirty="0"/>
            </a:br>
            <a:endParaRPr lang="en-IN" dirty="0"/>
          </a:p>
        </p:txBody>
      </p:sp>
      <p:sp>
        <p:nvSpPr>
          <p:cNvPr id="3" name="Content Placeholder 2">
            <a:extLst>
              <a:ext uri="{FF2B5EF4-FFF2-40B4-BE49-F238E27FC236}">
                <a16:creationId xmlns:a16="http://schemas.microsoft.com/office/drawing/2014/main" id="{C3B356EA-8961-4737-A714-6B1D0C269A97}"/>
              </a:ext>
            </a:extLst>
          </p:cNvPr>
          <p:cNvSpPr>
            <a:spLocks noGrp="1"/>
          </p:cNvSpPr>
          <p:nvPr>
            <p:ph idx="1"/>
          </p:nvPr>
        </p:nvSpPr>
        <p:spPr/>
        <p:txBody>
          <a:bodyPr/>
          <a:lstStyle/>
          <a:p>
            <a:r>
              <a:rPr lang="en-US" dirty="0"/>
              <a:t>Keep your closing paragraph to two sentences. Simply reiterate your reason for writing and thank the reader for considering your request. </a:t>
            </a:r>
          </a:p>
          <a:p>
            <a:pPr marL="0" indent="0">
              <a:buNone/>
            </a:pPr>
            <a:r>
              <a:rPr lang="en-US" dirty="0"/>
              <a:t>Some good options for your </a:t>
            </a:r>
            <a:r>
              <a:rPr lang="en-US" dirty="0">
                <a:hlinkClick r:id="rId2"/>
              </a:rPr>
              <a:t>closing</a:t>
            </a:r>
            <a:r>
              <a:rPr lang="en-US" dirty="0"/>
              <a:t> include: </a:t>
            </a:r>
          </a:p>
          <a:p>
            <a:pPr>
              <a:buFont typeface="Arial" panose="020B0604020202020204" pitchFamily="34" charset="0"/>
              <a:buChar char="•"/>
            </a:pPr>
            <a:r>
              <a:rPr lang="en-US" dirty="0"/>
              <a:t> Respectfully yours</a:t>
            </a:r>
          </a:p>
          <a:p>
            <a:pPr>
              <a:buFont typeface="Arial" panose="020B0604020202020204" pitchFamily="34" charset="0"/>
              <a:buChar char="•"/>
            </a:pPr>
            <a:r>
              <a:rPr lang="en-US" dirty="0"/>
              <a:t> Yours sincerely</a:t>
            </a:r>
          </a:p>
          <a:p>
            <a:pPr>
              <a:buFont typeface="Arial" panose="020B0604020202020204" pitchFamily="34" charset="0"/>
              <a:buChar char="•"/>
            </a:pPr>
            <a:r>
              <a:rPr lang="en-US" dirty="0"/>
              <a:t> Cordially</a:t>
            </a:r>
          </a:p>
          <a:p>
            <a:pPr>
              <a:buFont typeface="Arial" panose="020B0604020202020204" pitchFamily="34" charset="0"/>
              <a:buChar char="•"/>
            </a:pPr>
            <a:r>
              <a:rPr lang="en-US" dirty="0"/>
              <a:t> Respectfully</a:t>
            </a:r>
          </a:p>
          <a:p>
            <a:endParaRPr lang="en-IN" dirty="0"/>
          </a:p>
        </p:txBody>
      </p:sp>
    </p:spTree>
    <p:extLst>
      <p:ext uri="{BB962C8B-B14F-4D97-AF65-F5344CB8AC3E}">
        <p14:creationId xmlns:p14="http://schemas.microsoft.com/office/powerpoint/2010/main" val="38961979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1890</TotalTime>
  <Words>1264</Words>
  <Application>Microsoft Office PowerPoint</Application>
  <PresentationFormat>Widescreen</PresentationFormat>
  <Paragraphs>96</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roboto</vt:lpstr>
      <vt:lpstr>Times New Roman</vt:lpstr>
      <vt:lpstr>Verdana</vt:lpstr>
      <vt:lpstr>Office Theme</vt:lpstr>
      <vt:lpstr>SYBSc ENGLISH  Topic  3(Enquiry &amp; Placing Order 4(Complaint /Adjustment /Regret)</vt:lpstr>
      <vt:lpstr>What are business letters?</vt:lpstr>
      <vt:lpstr>The Purpose of a Business Letter</vt:lpstr>
      <vt:lpstr>Parts of a business letter</vt:lpstr>
      <vt:lpstr>Your Contact Information  </vt:lpstr>
      <vt:lpstr>Recipient’s Contact Information  </vt:lpstr>
      <vt:lpstr>The Salutation  </vt:lpstr>
      <vt:lpstr>The Body  </vt:lpstr>
      <vt:lpstr>Closing Salutation  </vt:lpstr>
      <vt:lpstr>If your letter is less formal, consider using:  </vt:lpstr>
      <vt:lpstr>What Should You Include in an Email Signature?  </vt:lpstr>
      <vt:lpstr>Examples of Email Signatures </vt:lpstr>
      <vt:lpstr>Format of a formal letter</vt:lpstr>
      <vt:lpstr> what is an inquiry email?  </vt:lpstr>
      <vt:lpstr>5 steps to write an inquiry email: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SYBSc ENGLISH  Topic  3</dc:title>
  <dc:creator>Dr C. R. Gurjar</dc:creator>
  <cp:lastModifiedBy>Dr C. R. Gurjar</cp:lastModifiedBy>
  <cp:revision>19</cp:revision>
  <dcterms:created xsi:type="dcterms:W3CDTF">2020-09-18T12:11:22Z</dcterms:created>
  <dcterms:modified xsi:type="dcterms:W3CDTF">2020-09-29T01:49:58Z</dcterms:modified>
</cp:coreProperties>
</file>